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slideshow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59" r:id="rId4"/>
    <p:sldId id="261" r:id="rId5"/>
    <p:sldId id="263" r:id="rId6"/>
    <p:sldId id="262" r:id="rId7"/>
    <p:sldId id="265" r:id="rId8"/>
    <p:sldId id="258" r:id="rId9"/>
    <p:sldId id="266" r:id="rId10"/>
  </p:sldIdLst>
  <p:sldSz cx="12192000" cy="6858000"/>
  <p:notesSz cx="6888163" cy="10021888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">
    <a:wholeTbl>
      <a:tcTxStyle>
        <a:font>
          <a:latin typeface="+mn-lt"/>
          <a:ea typeface="+mn-ea"/>
          <a:cs typeface="+mn-cs"/>
        </a:font>
        <a:srgbClr val="000000"/>
      </a:tcTxStyle>
      <a:tcStyle>
        <a:tcBdr>
          <a:left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left>
          <a:right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right>
          <a:top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top>
          <a:bottom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bottom>
        </a:tcBdr>
        <a:fill>
          <a:solidFill>
            <a:srgbClr val="E9EBF5"/>
          </a:solidFill>
        </a:fill>
      </a:tcStyle>
    </a:wholeTbl>
    <a:band1H>
      <a:tcStyle>
        <a:tcBdr/>
        <a:fill>
          <a:solidFill>
            <a:srgbClr val="CFD5EA"/>
          </a:solidFill>
        </a:fill>
      </a:tcStyle>
    </a:band1H>
    <a:band2H>
      <a:tcStyle>
        <a:tcBdr/>
      </a:tcStyle>
    </a:band2H>
    <a:band1V>
      <a:tcStyle>
        <a:tcBdr/>
        <a:fill>
          <a:solidFill>
            <a:srgbClr val="CFD5EA"/>
          </a:solidFill>
        </a:fill>
      </a:tcStyle>
    </a:band1V>
    <a:band2V>
      <a:tcStyle>
        <a:tcBdr/>
      </a:tcStyle>
    </a:band2V>
    <a:lastCol>
      <a:tcTxStyle b="on">
        <a:font>
          <a:latin typeface="+mn-lt"/>
          <a:ea typeface="+mn-ea"/>
          <a:cs typeface="+mn-cs"/>
        </a:font>
        <a:srgbClr val="FFFFFF"/>
      </a:tcTxStyle>
      <a:tcStyle>
        <a:tcBdr/>
        <a:fill>
          <a:solidFill>
            <a:srgbClr val="4472C4"/>
          </a:solidFill>
        </a:fill>
      </a:tcStyle>
    </a:lastCol>
    <a:firstCol>
      <a:tcTxStyle b="on">
        <a:font>
          <a:latin typeface="+mn-lt"/>
          <a:ea typeface="+mn-ea"/>
          <a:cs typeface="+mn-cs"/>
        </a:font>
        <a:srgbClr val="FFFFFF"/>
      </a:tcTxStyle>
      <a:tcStyle>
        <a:tcBdr/>
        <a:fill>
          <a:solidFill>
            <a:srgbClr val="4472C4"/>
          </a:solidFill>
        </a:fill>
      </a:tcStyle>
    </a:firstCol>
    <a:lastRow>
      <a:tcTxStyle b="on">
        <a:font>
          <a:latin typeface="+mn-lt"/>
          <a:ea typeface="+mn-ea"/>
          <a:cs typeface="+mn-cs"/>
        </a:font>
        <a:srgbClr val="FFFFFF"/>
      </a:tcTxStyle>
      <a:tcStyle>
        <a:tcBdr>
          <a:top>
            <a:ln w="38103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top>
        </a:tcBdr>
        <a:fill>
          <a:solidFill>
            <a:srgbClr val="4472C4"/>
          </a:solidFill>
        </a:fill>
      </a:tcStyle>
    </a:lastRow>
    <a:firstRow>
      <a:tcTxStyle b="on">
        <a:font>
          <a:latin typeface="+mn-lt"/>
          <a:ea typeface="+mn-ea"/>
          <a:cs typeface="+mn-cs"/>
        </a:font>
        <a:srgbClr val="FFFFFF"/>
      </a:tcTxStyle>
      <a:tcStyle>
        <a:tcBdr>
          <a:bottom>
            <a:ln w="38103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bottom>
        </a:tcBdr>
        <a:fill>
          <a:solidFill>
            <a:srgbClr val="4472C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10" d="100"/>
          <a:sy n="110" d="100"/>
        </p:scale>
        <p:origin x="59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2383183745388469"/>
          <c:y val="6.797877396015424E-2"/>
          <c:w val="0.76025145458216326"/>
          <c:h val="0.79807685271544404"/>
        </c:manualLayout>
      </c:layout>
      <c:lineChart>
        <c:grouping val="standard"/>
        <c:varyColors val="0"/>
        <c:ser>
          <c:idx val="0"/>
          <c:order val="0"/>
          <c:tx>
            <c:v>Licenciés </c:v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Feuil1!$A$2:$A$13</c:f>
              <c:numCache>
                <c:formatCode>General</c:formatCode>
                <c:ptCount val="12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</c:numCache>
            </c:numRef>
          </c:cat>
          <c:val>
            <c:numRef>
              <c:f>Feuil1!$B$2:$B$13</c:f>
              <c:numCache>
                <c:formatCode>General</c:formatCode>
                <c:ptCount val="12"/>
                <c:pt idx="0">
                  <c:v>156</c:v>
                </c:pt>
                <c:pt idx="1">
                  <c:v>149</c:v>
                </c:pt>
                <c:pt idx="2">
                  <c:v>148</c:v>
                </c:pt>
                <c:pt idx="3">
                  <c:v>146</c:v>
                </c:pt>
                <c:pt idx="4">
                  <c:v>127</c:v>
                </c:pt>
                <c:pt idx="5">
                  <c:v>150</c:v>
                </c:pt>
                <c:pt idx="6">
                  <c:v>162</c:v>
                </c:pt>
                <c:pt idx="7">
                  <c:v>190</c:v>
                </c:pt>
                <c:pt idx="8">
                  <c:v>221</c:v>
                </c:pt>
                <c:pt idx="9">
                  <c:v>247</c:v>
                </c:pt>
                <c:pt idx="10">
                  <c:v>260</c:v>
                </c:pt>
                <c:pt idx="11">
                  <c:v>275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913A-4223-838F-CBF7B3D9F984}"/>
            </c:ext>
          </c:extLst>
        </c:ser>
        <c:ser>
          <c:idx val="1"/>
          <c:order val="1"/>
          <c:tx>
            <c:v>Points </c:v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Feuil1!$A$2:$A$13</c:f>
              <c:numCache>
                <c:formatCode>General</c:formatCode>
                <c:ptCount val="12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</c:numCache>
            </c:numRef>
          </c:cat>
          <c:val>
            <c:numRef>
              <c:f>Feuil1!$C$2:$C$13</c:f>
              <c:numCache>
                <c:formatCode>General</c:formatCode>
                <c:ptCount val="12"/>
                <c:pt idx="0">
                  <c:v>532</c:v>
                </c:pt>
                <c:pt idx="1">
                  <c:v>688</c:v>
                </c:pt>
                <c:pt idx="2">
                  <c:v>624</c:v>
                </c:pt>
                <c:pt idx="3">
                  <c:v>741</c:v>
                </c:pt>
                <c:pt idx="4">
                  <c:v>610</c:v>
                </c:pt>
                <c:pt idx="5">
                  <c:v>758</c:v>
                </c:pt>
                <c:pt idx="6">
                  <c:v>740</c:v>
                </c:pt>
                <c:pt idx="7">
                  <c:v>907</c:v>
                </c:pt>
                <c:pt idx="8">
                  <c:v>1011</c:v>
                </c:pt>
                <c:pt idx="9">
                  <c:v>1070</c:v>
                </c:pt>
                <c:pt idx="10">
                  <c:v>765</c:v>
                </c:pt>
                <c:pt idx="11">
                  <c:v>668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913A-4223-838F-CBF7B3D9F98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05384232"/>
        <c:axId val="105384624"/>
      </c:lineChart>
      <c:catAx>
        <c:axId val="10538423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105384624"/>
        <c:crosses val="autoZero"/>
        <c:auto val="1"/>
        <c:lblAlgn val="ctr"/>
        <c:lblOffset val="100"/>
        <c:noMultiLvlLbl val="0"/>
      </c:catAx>
      <c:valAx>
        <c:axId val="10538462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10538423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42625378558449417"/>
          <c:y val="0.93238710573065864"/>
          <c:w val="0.15215434172127085"/>
          <c:h val="5.4336688345561032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4068133012299086E-2"/>
          <c:y val="0.15687956210250731"/>
          <c:w val="0.93223986464501851"/>
          <c:h val="0.82179963955914248"/>
        </c:manualLayout>
      </c:layout>
      <c:lineChart>
        <c:grouping val="standard"/>
        <c:varyColors val="0"/>
        <c:ser>
          <c:idx val="0"/>
          <c:order val="0"/>
          <c:tx>
            <c:strRef>
              <c:f>Feuil1!$B$1</c:f>
              <c:strCache>
                <c:ptCount val="1"/>
                <c:pt idx="0">
                  <c:v>Place 37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Feuil1!$A$2:$A$30</c:f>
              <c:strCache>
                <c:ptCount val="29"/>
                <c:pt idx="0">
                  <c:v>1973-74</c:v>
                </c:pt>
                <c:pt idx="1">
                  <c:v>1976-77</c:v>
                </c:pt>
                <c:pt idx="2">
                  <c:v>1978-79</c:v>
                </c:pt>
                <c:pt idx="3">
                  <c:v>1986-87</c:v>
                </c:pt>
                <c:pt idx="4">
                  <c:v>1987-88</c:v>
                </c:pt>
                <c:pt idx="5">
                  <c:v>1988-89</c:v>
                </c:pt>
                <c:pt idx="6">
                  <c:v>1989-90</c:v>
                </c:pt>
                <c:pt idx="7">
                  <c:v>1990-91</c:v>
                </c:pt>
                <c:pt idx="8">
                  <c:v>1991-92</c:v>
                </c:pt>
                <c:pt idx="9">
                  <c:v>1992-93</c:v>
                </c:pt>
                <c:pt idx="10">
                  <c:v>2003-04</c:v>
                </c:pt>
                <c:pt idx="11">
                  <c:v>2004-05</c:v>
                </c:pt>
                <c:pt idx="12">
                  <c:v>2005-06</c:v>
                </c:pt>
                <c:pt idx="13">
                  <c:v>2006-07</c:v>
                </c:pt>
                <c:pt idx="14">
                  <c:v>2007-08</c:v>
                </c:pt>
                <c:pt idx="15">
                  <c:v>2008</c:v>
                </c:pt>
                <c:pt idx="16">
                  <c:v>2009</c:v>
                </c:pt>
                <c:pt idx="17">
                  <c:v>2010</c:v>
                </c:pt>
                <c:pt idx="18">
                  <c:v>2011</c:v>
                </c:pt>
                <c:pt idx="19">
                  <c:v>2012</c:v>
                </c:pt>
                <c:pt idx="20">
                  <c:v>2013</c:v>
                </c:pt>
                <c:pt idx="21">
                  <c:v>2014</c:v>
                </c:pt>
                <c:pt idx="22">
                  <c:v>2015</c:v>
                </c:pt>
                <c:pt idx="23">
                  <c:v>2016</c:v>
                </c:pt>
                <c:pt idx="24">
                  <c:v>2017</c:v>
                </c:pt>
                <c:pt idx="25">
                  <c:v>2018</c:v>
                </c:pt>
                <c:pt idx="26">
                  <c:v>2019</c:v>
                </c:pt>
                <c:pt idx="27">
                  <c:v>2020</c:v>
                </c:pt>
                <c:pt idx="28">
                  <c:v>2021</c:v>
                </c:pt>
              </c:strCache>
            </c:strRef>
          </c:cat>
          <c:val>
            <c:numRef>
              <c:f>Feuil1!$B$2:$B$30</c:f>
              <c:numCache>
                <c:formatCode>General</c:formatCode>
                <c:ptCount val="29"/>
                <c:pt idx="0">
                  <c:v>11</c:v>
                </c:pt>
                <c:pt idx="1">
                  <c:v>11</c:v>
                </c:pt>
                <c:pt idx="2">
                  <c:v>12</c:v>
                </c:pt>
                <c:pt idx="3">
                  <c:v>12</c:v>
                </c:pt>
                <c:pt idx="4">
                  <c:v>9</c:v>
                </c:pt>
                <c:pt idx="5">
                  <c:v>8</c:v>
                </c:pt>
                <c:pt idx="6">
                  <c:v>7</c:v>
                </c:pt>
                <c:pt idx="7">
                  <c:v>9</c:v>
                </c:pt>
                <c:pt idx="8">
                  <c:v>7</c:v>
                </c:pt>
                <c:pt idx="9">
                  <c:v>5</c:v>
                </c:pt>
                <c:pt idx="10">
                  <c:v>6</c:v>
                </c:pt>
                <c:pt idx="11">
                  <c:v>6</c:v>
                </c:pt>
                <c:pt idx="12">
                  <c:v>4</c:v>
                </c:pt>
                <c:pt idx="13">
                  <c:v>5</c:v>
                </c:pt>
                <c:pt idx="14">
                  <c:v>5</c:v>
                </c:pt>
                <c:pt idx="15">
                  <c:v>5</c:v>
                </c:pt>
                <c:pt idx="16">
                  <c:v>5</c:v>
                </c:pt>
                <c:pt idx="17">
                  <c:v>6</c:v>
                </c:pt>
                <c:pt idx="18">
                  <c:v>5</c:v>
                </c:pt>
                <c:pt idx="19">
                  <c:v>6</c:v>
                </c:pt>
                <c:pt idx="20">
                  <c:v>6</c:v>
                </c:pt>
                <c:pt idx="21">
                  <c:v>6</c:v>
                </c:pt>
                <c:pt idx="22">
                  <c:v>5</c:v>
                </c:pt>
                <c:pt idx="23">
                  <c:v>5</c:v>
                </c:pt>
                <c:pt idx="24">
                  <c:v>6</c:v>
                </c:pt>
                <c:pt idx="25">
                  <c:v>6</c:v>
                </c:pt>
                <c:pt idx="26">
                  <c:v>6</c:v>
                </c:pt>
                <c:pt idx="27">
                  <c:v>4</c:v>
                </c:pt>
                <c:pt idx="28">
                  <c:v>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DFB8-4371-924E-FB2D52C54688}"/>
            </c:ext>
          </c:extLst>
        </c:ser>
        <c:ser>
          <c:idx val="1"/>
          <c:order val="1"/>
          <c:tx>
            <c:strRef>
              <c:f>Feuil1!$C$1</c:f>
              <c:strCache>
                <c:ptCount val="1"/>
                <c:pt idx="0">
                  <c:v>Place ligue 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Feuil1!$A$2:$A$30</c:f>
              <c:strCache>
                <c:ptCount val="29"/>
                <c:pt idx="0">
                  <c:v>1973-74</c:v>
                </c:pt>
                <c:pt idx="1">
                  <c:v>1976-77</c:v>
                </c:pt>
                <c:pt idx="2">
                  <c:v>1978-79</c:v>
                </c:pt>
                <c:pt idx="3">
                  <c:v>1986-87</c:v>
                </c:pt>
                <c:pt idx="4">
                  <c:v>1987-88</c:v>
                </c:pt>
                <c:pt idx="5">
                  <c:v>1988-89</c:v>
                </c:pt>
                <c:pt idx="6">
                  <c:v>1989-90</c:v>
                </c:pt>
                <c:pt idx="7">
                  <c:v>1990-91</c:v>
                </c:pt>
                <c:pt idx="8">
                  <c:v>1991-92</c:v>
                </c:pt>
                <c:pt idx="9">
                  <c:v>1992-93</c:v>
                </c:pt>
                <c:pt idx="10">
                  <c:v>2003-04</c:v>
                </c:pt>
                <c:pt idx="11">
                  <c:v>2004-05</c:v>
                </c:pt>
                <c:pt idx="12">
                  <c:v>2005-06</c:v>
                </c:pt>
                <c:pt idx="13">
                  <c:v>2006-07</c:v>
                </c:pt>
                <c:pt idx="14">
                  <c:v>2007-08</c:v>
                </c:pt>
                <c:pt idx="15">
                  <c:v>2008</c:v>
                </c:pt>
                <c:pt idx="16">
                  <c:v>2009</c:v>
                </c:pt>
                <c:pt idx="17">
                  <c:v>2010</c:v>
                </c:pt>
                <c:pt idx="18">
                  <c:v>2011</c:v>
                </c:pt>
                <c:pt idx="19">
                  <c:v>2012</c:v>
                </c:pt>
                <c:pt idx="20">
                  <c:v>2013</c:v>
                </c:pt>
                <c:pt idx="21">
                  <c:v>2014</c:v>
                </c:pt>
                <c:pt idx="22">
                  <c:v>2015</c:v>
                </c:pt>
                <c:pt idx="23">
                  <c:v>2016</c:v>
                </c:pt>
                <c:pt idx="24">
                  <c:v>2017</c:v>
                </c:pt>
                <c:pt idx="25">
                  <c:v>2018</c:v>
                </c:pt>
                <c:pt idx="26">
                  <c:v>2019</c:v>
                </c:pt>
                <c:pt idx="27">
                  <c:v>2020</c:v>
                </c:pt>
                <c:pt idx="28">
                  <c:v>2021</c:v>
                </c:pt>
              </c:strCache>
            </c:strRef>
          </c:cat>
          <c:val>
            <c:numRef>
              <c:f>Feuil1!$C$2:$C$30</c:f>
              <c:numCache>
                <c:formatCode>General</c:formatCode>
                <c:ptCount val="29"/>
                <c:pt idx="0">
                  <c:v>48</c:v>
                </c:pt>
                <c:pt idx="1">
                  <c:v>53</c:v>
                </c:pt>
                <c:pt idx="2">
                  <c:v>53</c:v>
                </c:pt>
                <c:pt idx="3">
                  <c:v>56</c:v>
                </c:pt>
                <c:pt idx="4">
                  <c:v>50</c:v>
                </c:pt>
                <c:pt idx="5">
                  <c:v>44</c:v>
                </c:pt>
                <c:pt idx="6">
                  <c:v>37</c:v>
                </c:pt>
                <c:pt idx="7">
                  <c:v>44</c:v>
                </c:pt>
                <c:pt idx="8">
                  <c:v>39</c:v>
                </c:pt>
                <c:pt idx="9">
                  <c:v>30</c:v>
                </c:pt>
                <c:pt idx="10">
                  <c:v>30</c:v>
                </c:pt>
                <c:pt idx="11">
                  <c:v>29</c:v>
                </c:pt>
                <c:pt idx="12">
                  <c:v>21</c:v>
                </c:pt>
                <c:pt idx="13">
                  <c:v>27</c:v>
                </c:pt>
                <c:pt idx="14">
                  <c:v>28</c:v>
                </c:pt>
                <c:pt idx="15">
                  <c:v>29</c:v>
                </c:pt>
                <c:pt idx="16">
                  <c:v>30</c:v>
                </c:pt>
                <c:pt idx="17">
                  <c:v>36</c:v>
                </c:pt>
                <c:pt idx="18">
                  <c:v>34</c:v>
                </c:pt>
                <c:pt idx="19">
                  <c:v>34</c:v>
                </c:pt>
                <c:pt idx="20">
                  <c:v>32</c:v>
                </c:pt>
                <c:pt idx="21">
                  <c:v>32</c:v>
                </c:pt>
                <c:pt idx="22">
                  <c:v>30</c:v>
                </c:pt>
                <c:pt idx="23">
                  <c:v>30</c:v>
                </c:pt>
                <c:pt idx="24">
                  <c:v>29</c:v>
                </c:pt>
                <c:pt idx="25">
                  <c:v>29</c:v>
                </c:pt>
                <c:pt idx="26">
                  <c:v>27</c:v>
                </c:pt>
                <c:pt idx="27">
                  <c:v>20</c:v>
                </c:pt>
                <c:pt idx="28">
                  <c:v>17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DFB8-4371-924E-FB2D52C5468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271599472"/>
        <c:axId val="271599864"/>
      </c:lineChart>
      <c:catAx>
        <c:axId val="271599472"/>
        <c:scaling>
          <c:orientation val="minMax"/>
        </c:scaling>
        <c:delete val="0"/>
        <c:axPos val="t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271599864"/>
        <c:crosses val="autoZero"/>
        <c:auto val="1"/>
        <c:lblAlgn val="ctr"/>
        <c:lblOffset val="100"/>
        <c:noMultiLvlLbl val="0"/>
      </c:catAx>
      <c:valAx>
        <c:axId val="271599864"/>
        <c:scaling>
          <c:orientation val="maxMin"/>
          <c:min val="1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27159947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8865892388451444"/>
          <c:y val="0.74110037507141269"/>
          <c:w val="0.10828255602665052"/>
          <c:h val="0.1032880101343799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>
            <a:extLst>
              <a:ext uri="{FF2B5EF4-FFF2-40B4-BE49-F238E27FC236}">
                <a16:creationId xmlns:a16="http://schemas.microsoft.com/office/drawing/2014/main" id="{9A8453AE-89B4-459A-9986-973D1F45CC5B}"/>
              </a:ext>
            </a:extLst>
          </p:cNvPr>
          <p:cNvSpPr txBox="1">
            <a:spLocks noGrp="1"/>
          </p:cNvSpPr>
          <p:nvPr>
            <p:ph type="hdr" sz="quarter"/>
          </p:nvPr>
        </p:nvSpPr>
        <p:spPr>
          <a:xfrm>
            <a:off x="0" y="1"/>
            <a:ext cx="2984871" cy="502838"/>
          </a:xfrm>
          <a:prstGeom prst="rect">
            <a:avLst/>
          </a:prstGeom>
          <a:noFill/>
          <a:ln>
            <a:noFill/>
          </a:ln>
        </p:spPr>
        <p:txBody>
          <a:bodyPr vert="horz" wrap="square" lIns="96625" tIns="48312" rIns="96625" bIns="48312" anchor="t" anchorCtr="0" compatLnSpc="1">
            <a:noAutofit/>
          </a:bodyPr>
          <a:lstStyle>
            <a:lvl1pPr marL="0" marR="0" lvl="0" indent="0" algn="l" defTabSz="966246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fr-FR" sz="13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 lvl="0"/>
            <a:endParaRPr lang="fr-FR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53415227-7620-4DAA-B8D1-492FCF1B2317}"/>
              </a:ext>
            </a:extLst>
          </p:cNvPr>
          <p:cNvSpPr txBox="1">
            <a:spLocks noGrp="1"/>
          </p:cNvSpPr>
          <p:nvPr>
            <p:ph type="dt" idx="1"/>
          </p:nvPr>
        </p:nvSpPr>
        <p:spPr>
          <a:xfrm>
            <a:off x="3901693" y="1"/>
            <a:ext cx="2984871" cy="502838"/>
          </a:xfrm>
          <a:prstGeom prst="rect">
            <a:avLst/>
          </a:prstGeom>
          <a:noFill/>
          <a:ln>
            <a:noFill/>
          </a:ln>
        </p:spPr>
        <p:txBody>
          <a:bodyPr vert="horz" wrap="square" lIns="96625" tIns="48312" rIns="96625" bIns="48312" anchor="t" anchorCtr="0" compatLnSpc="1">
            <a:noAutofit/>
          </a:bodyPr>
          <a:lstStyle>
            <a:lvl1pPr marL="0" marR="0" lvl="0" indent="0" algn="r" defTabSz="966246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fr-FR" sz="13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 lvl="0"/>
            <a:fld id="{A974D4A6-622C-406E-AFA2-804757EDBAE2}" type="datetime1">
              <a:rPr lang="fr-FR"/>
              <a:pPr lvl="0"/>
              <a:t>17/06/2021</a:t>
            </a:fld>
            <a:endParaRPr lang="fr-FR"/>
          </a:p>
        </p:txBody>
      </p:sp>
      <p:sp>
        <p:nvSpPr>
          <p:cNvPr id="4" name="Espace réservé de l'image des diapositives 3">
            <a:extLst>
              <a:ext uri="{FF2B5EF4-FFF2-40B4-BE49-F238E27FC236}">
                <a16:creationId xmlns:a16="http://schemas.microsoft.com/office/drawing/2014/main" id="{D7693AAF-31E0-4389-A592-CE2B3AE5DDCE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438150" y="1252538"/>
            <a:ext cx="6011863" cy="3382962"/>
          </a:xfrm>
          <a:prstGeom prst="rect">
            <a:avLst/>
          </a:prstGeom>
          <a:noFill/>
          <a:ln w="12701">
            <a:solidFill>
              <a:srgbClr val="000000"/>
            </a:solidFill>
            <a:prstDash val="solid"/>
          </a:ln>
        </p:spPr>
      </p:sp>
      <p:sp>
        <p:nvSpPr>
          <p:cNvPr id="5" name="Espace réservé des notes 4">
            <a:extLst>
              <a:ext uri="{FF2B5EF4-FFF2-40B4-BE49-F238E27FC236}">
                <a16:creationId xmlns:a16="http://schemas.microsoft.com/office/drawing/2014/main" id="{9194B556-3F70-40CC-B5C2-0F475E4EDFA9}"/>
              </a:ext>
            </a:extLst>
          </p:cNvPr>
          <p:cNvSpPr txBox="1">
            <a:spLocks noGrp="1"/>
          </p:cNvSpPr>
          <p:nvPr>
            <p:ph type="body" sz="quarter" idx="3"/>
          </p:nvPr>
        </p:nvSpPr>
        <p:spPr>
          <a:xfrm>
            <a:off x="688817" y="4823033"/>
            <a:ext cx="5510530" cy="3946118"/>
          </a:xfrm>
          <a:prstGeom prst="rect">
            <a:avLst/>
          </a:prstGeom>
          <a:noFill/>
          <a:ln>
            <a:noFill/>
          </a:ln>
        </p:spPr>
        <p:txBody>
          <a:bodyPr vert="horz" wrap="square" lIns="96625" tIns="48312" rIns="96625" bIns="48312" anchor="t" anchorCtr="0" compatLnSpc="1">
            <a:no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C70F73E7-B805-41C1-9F19-160513B0CB25}"/>
              </a:ext>
            </a:extLst>
          </p:cNvPr>
          <p:cNvSpPr txBox="1">
            <a:spLocks noGrp="1"/>
          </p:cNvSpPr>
          <p:nvPr>
            <p:ph type="ftr" sz="quarter" idx="4"/>
          </p:nvPr>
        </p:nvSpPr>
        <p:spPr>
          <a:xfrm>
            <a:off x="0" y="9519049"/>
            <a:ext cx="2984871" cy="502838"/>
          </a:xfrm>
          <a:prstGeom prst="rect">
            <a:avLst/>
          </a:prstGeom>
          <a:noFill/>
          <a:ln>
            <a:noFill/>
          </a:ln>
        </p:spPr>
        <p:txBody>
          <a:bodyPr vert="horz" wrap="square" lIns="96625" tIns="48312" rIns="96625" bIns="48312" anchor="b" anchorCtr="0" compatLnSpc="1">
            <a:noAutofit/>
          </a:bodyPr>
          <a:lstStyle>
            <a:lvl1pPr marL="0" marR="0" lvl="0" indent="0" algn="l" defTabSz="966246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fr-FR" sz="13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 lvl="0"/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8F7F92C4-911D-4CA1-87D1-FEFB2F66FC4F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xfrm>
            <a:off x="3901693" y="9519049"/>
            <a:ext cx="2984871" cy="502838"/>
          </a:xfrm>
          <a:prstGeom prst="rect">
            <a:avLst/>
          </a:prstGeom>
          <a:noFill/>
          <a:ln>
            <a:noFill/>
          </a:ln>
        </p:spPr>
        <p:txBody>
          <a:bodyPr vert="horz" wrap="square" lIns="96625" tIns="48312" rIns="96625" bIns="48312" anchor="b" anchorCtr="0" compatLnSpc="1">
            <a:noAutofit/>
          </a:bodyPr>
          <a:lstStyle>
            <a:lvl1pPr marL="0" marR="0" lvl="0" indent="0" algn="r" defTabSz="966246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fr-FR" sz="13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 lvl="0"/>
            <a:fld id="{012F4323-9798-4538-B8CD-E647F5CB2DED}" type="slidenum"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431670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marR="0" lvl="0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fr-FR" sz="1200" b="0" i="0" u="none" strike="noStrike" kern="1200" cap="none" spc="0" baseline="0">
        <a:solidFill>
          <a:srgbClr val="000000"/>
        </a:solidFill>
        <a:uFillTx/>
        <a:latin typeface="Calibri"/>
      </a:defRPr>
    </a:lvl1pPr>
    <a:lvl2pPr marL="457200" marR="0" lvl="1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fr-FR" sz="1200" b="0" i="0" u="none" strike="noStrike" kern="1200" cap="none" spc="0" baseline="0">
        <a:solidFill>
          <a:srgbClr val="000000"/>
        </a:solidFill>
        <a:uFillTx/>
        <a:latin typeface="Calibri"/>
      </a:defRPr>
    </a:lvl2pPr>
    <a:lvl3pPr marL="914400" marR="0" lvl="2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fr-FR" sz="1200" b="0" i="0" u="none" strike="noStrike" kern="1200" cap="none" spc="0" baseline="0">
        <a:solidFill>
          <a:srgbClr val="000000"/>
        </a:solidFill>
        <a:uFillTx/>
        <a:latin typeface="Calibri"/>
      </a:defRPr>
    </a:lvl3pPr>
    <a:lvl4pPr marL="1371600" marR="0" lvl="3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fr-FR" sz="1200" b="0" i="0" u="none" strike="noStrike" kern="1200" cap="none" spc="0" baseline="0">
        <a:solidFill>
          <a:srgbClr val="000000"/>
        </a:solidFill>
        <a:uFillTx/>
        <a:latin typeface="Calibri"/>
      </a:defRPr>
    </a:lvl4pPr>
    <a:lvl5pPr marL="1828800" marR="0" lvl="4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fr-FR" sz="1200" b="0" i="0" u="none" strike="noStrike" kern="1200" cap="none" spc="0" baseline="0">
        <a:solidFill>
          <a:srgbClr val="000000"/>
        </a:solidFill>
        <a:uFillTx/>
        <a:latin typeface="Calibri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DB520113-380B-4C25-9EC7-96E82E986D2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38150" y="1252538"/>
            <a:ext cx="6011863" cy="3382962"/>
          </a:xfrm>
        </p:spPr>
      </p:sp>
      <p:sp>
        <p:nvSpPr>
          <p:cNvPr id="3" name="Espace réservé des notes 2">
            <a:extLst>
              <a:ext uri="{FF2B5EF4-FFF2-40B4-BE49-F238E27FC236}">
                <a16:creationId xmlns:a16="http://schemas.microsoft.com/office/drawing/2014/main" id="{76867E7A-A890-4CCF-A94A-6F48E75AB1F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BD49D47D-4B09-4723-9880-CAE8269DE6A6}"/>
              </a:ext>
            </a:extLst>
          </p:cNvPr>
          <p:cNvSpPr txBox="1"/>
          <p:nvPr/>
        </p:nvSpPr>
        <p:spPr>
          <a:xfrm>
            <a:off x="3901693" y="9519049"/>
            <a:ext cx="2984871" cy="502838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6625" tIns="48312" rIns="96625" bIns="48312" anchor="b" anchorCtr="0" compatLnSpc="1">
            <a:noAutofit/>
          </a:bodyPr>
          <a:lstStyle/>
          <a:p>
            <a:pPr algn="r" defTabSz="966246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84D7D50D-481A-404A-9EC1-94427EFA4C9D}" type="slidenum">
              <a:pPr algn="r" defTabSz="966246"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t>3</a:t>
            </a:fld>
            <a:endParaRPr lang="fr-FR" sz="1300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s notes 1">
            <a:extLst>
              <a:ext uri="{FF2B5EF4-FFF2-40B4-BE49-F238E27FC236}">
                <a16:creationId xmlns:a16="http://schemas.microsoft.com/office/drawing/2014/main" id="{A185A90C-5147-4293-B15A-0DA6CB7D105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95FC726-F5CF-4DEF-A019-6A3EBD3C8DB4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1524003" y="1122361"/>
            <a:ext cx="9144000" cy="2387598"/>
          </a:xfrm>
        </p:spPr>
        <p:txBody>
          <a:bodyPr anchor="b" anchorCtr="1"/>
          <a:lstStyle>
            <a:lvl1pPr algn="ctr">
              <a:defRPr sz="6000"/>
            </a:lvl1pPr>
          </a:lstStyle>
          <a:p>
            <a:pPr lvl="0"/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57DAC6DD-A373-4622-91C9-B73A74AE7CC1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1524003" y="3602041"/>
            <a:ext cx="9144000" cy="1655758"/>
          </a:xfrm>
        </p:spPr>
        <p:txBody>
          <a:bodyPr anchorCtr="1"/>
          <a:lstStyle>
            <a:lvl1pPr marL="0" indent="0" algn="ctr">
              <a:buNone/>
              <a:defRPr sz="2400"/>
            </a:lvl1pPr>
          </a:lstStyle>
          <a:p>
            <a:pPr lvl="0"/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BBFF375-C675-4E75-99BB-DA1C6E3EBF26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B02FFCD3-88E7-4D94-940D-C1B08299DBCD}" type="datetime1">
              <a:rPr lang="fr-FR"/>
              <a:pPr lvl="0"/>
              <a:t>17/06/2021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AC60A61-FDBB-4775-AC8B-D1CA520C4454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760316B-9A68-4314-AF11-BDBBB0618E7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24D8716C-7AEC-4B8B-9361-E9507D6C4E90}" type="slidenum"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8810099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4608EE9-A38A-45DC-B5A3-A0E70954693F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F3F47EBC-96A3-4C66-9E05-0367A2EF554C}"/>
              </a:ext>
            </a:extLst>
          </p:cNvPr>
          <p:cNvSpPr txBox="1"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B551EFC-68A5-446C-8BB9-5F4606EC9285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F99ADD6F-2FD5-4DF0-BD80-2109A69FD94F}" type="datetime1">
              <a:rPr lang="fr-FR"/>
              <a:pPr lvl="0"/>
              <a:t>17/06/2021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53071A7-8DFC-43CB-8D60-37AA97247B24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C19DAA4-6FB0-41AB-B2A6-4D11A417957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9E24BB16-851D-4123-841A-6C8A4688227E}" type="slidenum"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561427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CB427254-5B73-47A4-BD89-AB62CCF6D811}"/>
              </a:ext>
            </a:extLst>
          </p:cNvPr>
          <p:cNvSpPr txBox="1">
            <a:spLocks noGrp="1"/>
          </p:cNvSpPr>
          <p:nvPr>
            <p:ph type="title" orient="vert"/>
          </p:nvPr>
        </p:nvSpPr>
        <p:spPr>
          <a:xfrm>
            <a:off x="8724903" y="365129"/>
            <a:ext cx="2628899" cy="5811834"/>
          </a:xfrm>
        </p:spPr>
        <p:txBody>
          <a:bodyPr vert="eaVert"/>
          <a:lstStyle>
            <a:lvl1pPr>
              <a:defRPr/>
            </a:lvl1pPr>
          </a:lstStyle>
          <a:p>
            <a:pPr lvl="0"/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C948B7C4-D952-42A2-9FB8-E531304604FD}"/>
              </a:ext>
            </a:extLst>
          </p:cNvPr>
          <p:cNvSpPr txBox="1">
            <a:spLocks noGrp="1"/>
          </p:cNvSpPr>
          <p:nvPr>
            <p:ph type="body" orient="vert" idx="1"/>
          </p:nvPr>
        </p:nvSpPr>
        <p:spPr>
          <a:xfrm>
            <a:off x="838203" y="365129"/>
            <a:ext cx="7734296" cy="5811834"/>
          </a:xfrm>
        </p:spPr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191AC29-CCE3-4050-87BF-82B0F746695D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A55D10E6-A70B-4589-AFA0-4BA4FA5241A9}" type="datetime1">
              <a:rPr lang="fr-FR"/>
              <a:pPr lvl="0"/>
              <a:t>17/06/2021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C92ABC1-EE78-404C-9C3F-9210BE08266E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95CE813-8B4E-4D98-87FA-120D2CE1003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9E4172BB-38B0-4D4C-B321-FBD55DECFFE1}" type="slidenum"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807083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EA88DD7-D91E-4503-847E-DD8C8C74BBA5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2DF50DB-AA14-48FF-BCE0-7AA7CE64BFD4}"/>
              </a:ext>
            </a:extLst>
          </p:cNvPr>
          <p:cNvSpPr txBox="1"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4CF606C-7C3B-4A15-AD41-BDDA38E14C5C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E0610F14-574F-4560-A4EB-EF7B0636535A}" type="datetime1">
              <a:rPr lang="fr-FR"/>
              <a:pPr lvl="0"/>
              <a:t>17/06/2021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1AC3395-C9BD-42E6-94C1-72477E11CE70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B279B9E-27B0-4BAD-84B5-EA41E389B5B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DADE3DE0-149C-42EE-AD75-B1BA4D8B7D7F}" type="slidenum"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22638836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17F71CE-A965-4BC3-A767-A2AE4A368C6C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1847" y="1709735"/>
            <a:ext cx="10515600" cy="2852735"/>
          </a:xfrm>
        </p:spPr>
        <p:txBody>
          <a:bodyPr anchor="b"/>
          <a:lstStyle>
            <a:lvl1pPr>
              <a:defRPr sz="6000"/>
            </a:lvl1pPr>
          </a:lstStyle>
          <a:p>
            <a:pPr lvl="0"/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4F0DFC86-2FC9-4506-ADBD-2DAD6A9F4FB5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831847" y="4589465"/>
            <a:ext cx="10515600" cy="1500182"/>
          </a:xfrm>
        </p:spPr>
        <p:txBody>
          <a:bodyPr/>
          <a:lstStyle>
            <a:lvl1pPr marL="0" indent="0">
              <a:buNone/>
              <a:defRPr sz="2400">
                <a:solidFill>
                  <a:srgbClr val="898989"/>
                </a:solidFill>
              </a:defRPr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C3B7FC5-349D-4E43-B344-1B747EDC9D65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3B1A82A0-2BCE-4E76-949C-8BD34C2F1572}" type="datetime1">
              <a:rPr lang="fr-FR"/>
              <a:pPr lvl="0"/>
              <a:t>17/06/2021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CEA4B1C-FF8B-40F9-BCC9-7FC6EEDC0315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B7BB747-587A-47D2-B4BE-FB81C4AF5C6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2C946EC4-7FA7-4DC6-B459-31C87158E5AF}" type="slidenum"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186449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356E4A8-2136-4501-9F73-70DF6559EBC8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CBC5C18-F370-452E-9C4D-D94D95C9A84D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838203" y="1825627"/>
            <a:ext cx="5181603" cy="4351336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153FB057-87F0-4D43-8408-9AEF62D7375E}"/>
              </a:ext>
            </a:extLst>
          </p:cNvPr>
          <p:cNvSpPr txBox="1">
            <a:spLocks noGrp="1"/>
          </p:cNvSpPr>
          <p:nvPr>
            <p:ph idx="2"/>
          </p:nvPr>
        </p:nvSpPr>
        <p:spPr>
          <a:xfrm>
            <a:off x="6172200" y="1825627"/>
            <a:ext cx="5181603" cy="4351336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95A7ABE0-DBAE-4317-B4F0-30DA2F5EFA79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E285AECB-9C28-4924-97D4-E888C268B356}" type="datetime1">
              <a:rPr lang="fr-FR"/>
              <a:pPr lvl="0"/>
              <a:t>17/06/2021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5DB33E00-5717-439E-9C03-07BD5CA6A590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9AF85BB4-6496-4677-A106-222D028D5D2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B0FD52A9-B52F-4539-9EF6-095D3AC890EB}" type="slidenum"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004996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5CFE4EE-C85D-47C6-9640-EAC30C75C062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9784" y="365129"/>
            <a:ext cx="10515600" cy="1325559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3CFEB527-8DB5-4921-881B-BB4F9E099B41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839784" y="1681160"/>
            <a:ext cx="5157782" cy="823910"/>
          </a:xfrm>
        </p:spPr>
        <p:txBody>
          <a:bodyPr anchor="b"/>
          <a:lstStyle>
            <a:lvl1pPr marL="0" indent="0">
              <a:buNone/>
              <a:defRPr sz="2400" b="1"/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9D108480-C1DC-42B7-953C-CD907C5E1010}"/>
              </a:ext>
            </a:extLst>
          </p:cNvPr>
          <p:cNvSpPr txBox="1">
            <a:spLocks noGrp="1"/>
          </p:cNvSpPr>
          <p:nvPr>
            <p:ph idx="2"/>
          </p:nvPr>
        </p:nvSpPr>
        <p:spPr>
          <a:xfrm>
            <a:off x="839784" y="2505071"/>
            <a:ext cx="5157782" cy="3684583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AA532F70-A38F-45B2-822D-9B8EDC553C45}"/>
              </a:ext>
            </a:extLst>
          </p:cNvPr>
          <p:cNvSpPr txBox="1">
            <a:spLocks noGrp="1"/>
          </p:cNvSpPr>
          <p:nvPr>
            <p:ph type="body" idx="3"/>
          </p:nvPr>
        </p:nvSpPr>
        <p:spPr>
          <a:xfrm>
            <a:off x="6172200" y="1681160"/>
            <a:ext cx="5183184" cy="823910"/>
          </a:xfrm>
        </p:spPr>
        <p:txBody>
          <a:bodyPr anchor="b"/>
          <a:lstStyle>
            <a:lvl1pPr marL="0" indent="0">
              <a:buNone/>
              <a:defRPr sz="2400" b="1"/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4178FBDD-8D2B-4D92-B428-4CA5A1907C44}"/>
              </a:ext>
            </a:extLst>
          </p:cNvPr>
          <p:cNvSpPr txBox="1">
            <a:spLocks noGrp="1"/>
          </p:cNvSpPr>
          <p:nvPr>
            <p:ph idx="4"/>
          </p:nvPr>
        </p:nvSpPr>
        <p:spPr>
          <a:xfrm>
            <a:off x="6172200" y="2505071"/>
            <a:ext cx="5183184" cy="3684583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1DE118EE-502A-4A77-A632-B19E6DCDB984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C18C6A2F-497A-490B-83A9-080582C812DC}" type="datetime1">
              <a:rPr lang="fr-FR"/>
              <a:pPr lvl="0"/>
              <a:t>17/06/2021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54C70B93-84E9-4C59-AB9D-50E0EF7279EB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12495CAC-D29F-4022-BD43-3BA5F4443F3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287C0D26-33F6-4ACA-8BD9-12DF2A45DD10}" type="slidenum"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95624494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8FAE2D4-0E5F-4A6E-BBD9-4844E75F2C1B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15ACF1C0-D819-43CC-85F8-E2E599A21FE6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B2BE60EB-9D7E-45FA-B0FD-9529898AA40E}" type="datetime1">
              <a:rPr lang="fr-FR"/>
              <a:pPr lvl="0"/>
              <a:t>17/06/2021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C0110C9E-27D8-493F-8768-8424F8E1C066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99FA4204-85CB-486F-B461-5D98BA3F753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4ACA3BD2-3FBD-414A-86A4-3FBF62BA3EFE}" type="slidenum"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675890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8D0EA386-1FC9-4971-A137-403FC8E42E7A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21CB10C5-184C-4BD8-B368-CEEFABAC1EA6}" type="datetime1">
              <a:rPr lang="fr-FR"/>
              <a:pPr lvl="0"/>
              <a:t>17/06/2021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C2E8F2C9-0BEE-4406-AB5C-F5CF431C7844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9880BBCE-137E-4363-938A-92A3F4A91A9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47878A5C-FEA7-40A1-B56C-10E7D33FDBAA}" type="slidenum"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110971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5C9BEAF-A53C-4A73-9C89-D81644273E8B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9784" y="457200"/>
            <a:ext cx="3932240" cy="1600200"/>
          </a:xfrm>
        </p:spPr>
        <p:txBody>
          <a:bodyPr anchor="b"/>
          <a:lstStyle>
            <a:lvl1pPr>
              <a:defRPr sz="3200"/>
            </a:lvl1pPr>
          </a:lstStyle>
          <a:p>
            <a:pPr lvl="0"/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EEE0BF2-AFF6-4025-AE8A-F5ED2B50A78D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5183184" y="987423"/>
            <a:ext cx="6172200" cy="487362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5CCCCD5A-56B8-4C07-B072-262C5F500670}"/>
              </a:ext>
            </a:extLst>
          </p:cNvPr>
          <p:cNvSpPr txBox="1">
            <a:spLocks noGrp="1"/>
          </p:cNvSpPr>
          <p:nvPr>
            <p:ph type="body" idx="2"/>
          </p:nvPr>
        </p:nvSpPr>
        <p:spPr>
          <a:xfrm>
            <a:off x="839784" y="2057400"/>
            <a:ext cx="3932240" cy="3811584"/>
          </a:xfrm>
        </p:spPr>
        <p:txBody>
          <a:bodyPr/>
          <a:lstStyle>
            <a:lvl1pPr marL="0" indent="0">
              <a:buNone/>
              <a:defRPr sz="1600"/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EA3DCB1B-A360-4407-AB38-BEE85DB87C66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8D8C04F2-8EAB-4990-B0E4-854EC21774E7}" type="datetime1">
              <a:rPr lang="fr-FR"/>
              <a:pPr lvl="0"/>
              <a:t>17/06/2021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C184DB6A-CCE2-4A81-8555-DBD110C0E089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939421D5-AE1E-4818-A246-24E4C9E91ED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1CFABDE7-D385-427A-88CC-913A793DEA05}" type="slidenum"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915980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8382FDC-FCEB-4904-BE9D-97809066684E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9784" y="457200"/>
            <a:ext cx="3932240" cy="1600200"/>
          </a:xfrm>
        </p:spPr>
        <p:txBody>
          <a:bodyPr anchor="b"/>
          <a:lstStyle>
            <a:lvl1pPr>
              <a:defRPr sz="3200"/>
            </a:lvl1pPr>
          </a:lstStyle>
          <a:p>
            <a:pPr lvl="0"/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6F4DA5CB-AD54-461B-888A-249DD29EE00A}"/>
              </a:ext>
            </a:extLst>
          </p:cNvPr>
          <p:cNvSpPr txBox="1">
            <a:spLocks noGrp="1"/>
          </p:cNvSpPr>
          <p:nvPr>
            <p:ph type="pic" idx="1"/>
          </p:nvPr>
        </p:nvSpPr>
        <p:spPr>
          <a:xfrm>
            <a:off x="5183184" y="987423"/>
            <a:ext cx="6172200" cy="4873623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pPr lvl="0"/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ED69F97A-264E-4906-A1CF-78D297293BF3}"/>
              </a:ext>
            </a:extLst>
          </p:cNvPr>
          <p:cNvSpPr txBox="1">
            <a:spLocks noGrp="1"/>
          </p:cNvSpPr>
          <p:nvPr>
            <p:ph type="body" idx="2"/>
          </p:nvPr>
        </p:nvSpPr>
        <p:spPr>
          <a:xfrm>
            <a:off x="839784" y="2057400"/>
            <a:ext cx="3932240" cy="3811584"/>
          </a:xfrm>
        </p:spPr>
        <p:txBody>
          <a:bodyPr/>
          <a:lstStyle>
            <a:lvl1pPr marL="0" indent="0">
              <a:buNone/>
              <a:defRPr sz="1600"/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6E840F6F-2E03-408E-8570-B64D6BB09282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205B5AAB-D252-477B-9F26-75E6180A63B3}" type="datetime1">
              <a:rPr lang="fr-FR"/>
              <a:pPr lvl="0"/>
              <a:t>17/06/2021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6D8989A9-F3E6-418A-B180-4DDADD9838D3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98217895-676D-4779-948A-3DE61548D0E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4F3353D0-0F3C-418E-8403-5FCBEF407A73}" type="slidenum"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647585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14A1D107-DFD9-423D-8568-209F0E03C2D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8203" y="365129"/>
            <a:ext cx="10515600" cy="132555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rmAutofit/>
          </a:bodyPr>
          <a:lstStyle/>
          <a:p>
            <a:pPr lvl="0"/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0EB9B15-415B-4A88-9D7B-3E426BA4C088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838203" y="1825627"/>
            <a:ext cx="10515600" cy="4351336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52642F4-C2F5-4077-AB0C-73F7FA423EE0}"/>
              </a:ext>
            </a:extLst>
          </p:cNvPr>
          <p:cNvSpPr txBox="1">
            <a:spLocks noGrp="1"/>
          </p:cNvSpPr>
          <p:nvPr>
            <p:ph type="dt" sz="half" idx="2"/>
          </p:nvPr>
        </p:nvSpPr>
        <p:spPr>
          <a:xfrm>
            <a:off x="838203" y="6356351"/>
            <a:ext cx="2743200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fr-FR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 lvl="0"/>
            <a:fld id="{F22AB237-E7F6-4A8E-A238-40B01C7D6660}" type="datetime1">
              <a:rPr lang="fr-FR"/>
              <a:pPr lvl="0"/>
              <a:t>17/06/2021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908FF27-C18C-4AC8-A382-09F9B5B4EB16}"/>
              </a:ext>
            </a:extLst>
          </p:cNvPr>
          <p:cNvSpPr txBox="1">
            <a:spLocks noGrp="1"/>
          </p:cNvSpPr>
          <p:nvPr>
            <p:ph type="ftr" sz="quarter" idx="3"/>
          </p:nvPr>
        </p:nvSpPr>
        <p:spPr>
          <a:xfrm>
            <a:off x="4038603" y="6356351"/>
            <a:ext cx="4114800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1" compatLnSpc="1">
            <a:noAutofit/>
          </a:bodyPr>
          <a:lstStyle>
            <a:lvl1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fr-FR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 lvl="0"/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594A7297-1A14-4C3F-B056-38E7A70105CF}"/>
              </a:ext>
            </a:extLst>
          </p:cNvPr>
          <p:cNvSpPr txBox="1">
            <a:spLocks noGrp="1"/>
          </p:cNvSpPr>
          <p:nvPr>
            <p:ph type="sldNum" sz="quarter" idx="4"/>
          </p:nvPr>
        </p:nvSpPr>
        <p:spPr>
          <a:xfrm>
            <a:off x="8610603" y="6356351"/>
            <a:ext cx="2743200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>
            <a:lvl1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fr-FR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 lvl="0"/>
            <a:fld id="{8B52B980-01CD-4E17-92CC-7BEF2AC1EE36}" type="slidenum"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marL="0" marR="0" lvl="0" indent="0" algn="l" defTabSz="914400" rtl="0" fontAlgn="auto" hangingPunct="1">
        <a:lnSpc>
          <a:spcPct val="90000"/>
        </a:lnSpc>
        <a:spcBef>
          <a:spcPts val="0"/>
        </a:spcBef>
        <a:spcAft>
          <a:spcPts val="0"/>
        </a:spcAft>
        <a:buNone/>
        <a:tabLst/>
        <a:defRPr lang="fr-FR" sz="4400" b="0" i="0" u="none" strike="noStrike" kern="1200" cap="none" spc="0" baseline="0">
          <a:solidFill>
            <a:srgbClr val="000000"/>
          </a:solidFill>
          <a:uFillTx/>
          <a:latin typeface="Calibri Light"/>
        </a:defRPr>
      </a:lvl1pPr>
    </p:titleStyle>
    <p:bodyStyle>
      <a:lvl1pPr marL="228600" marR="0" lvl="0" indent="-228600" algn="l" defTabSz="914400" rtl="0" fontAlgn="auto" hangingPunct="1">
        <a:lnSpc>
          <a:spcPct val="90000"/>
        </a:lnSpc>
        <a:spcBef>
          <a:spcPts val="1000"/>
        </a:spcBef>
        <a:spcAft>
          <a:spcPts val="0"/>
        </a:spcAft>
        <a:buSzPct val="100000"/>
        <a:buFont typeface="Arial" pitchFamily="34"/>
        <a:buChar char="•"/>
        <a:tabLst/>
        <a:defRPr lang="fr-FR" sz="2800" b="0" i="0" u="none" strike="noStrike" kern="1200" cap="none" spc="0" baseline="0">
          <a:solidFill>
            <a:srgbClr val="000000"/>
          </a:solidFill>
          <a:uFillTx/>
          <a:latin typeface="Calibri"/>
        </a:defRPr>
      </a:lvl1pPr>
      <a:lvl2pPr marL="685800" marR="0" lvl="1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fr-FR" sz="2400" b="0" i="0" u="none" strike="noStrike" kern="1200" cap="none" spc="0" baseline="0">
          <a:solidFill>
            <a:srgbClr val="000000"/>
          </a:solidFill>
          <a:uFillTx/>
          <a:latin typeface="Calibri"/>
        </a:defRPr>
      </a:lvl2pPr>
      <a:lvl3pPr marL="1143000" marR="0" lvl="2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fr-FR" sz="2000" b="0" i="0" u="none" strike="noStrike" kern="1200" cap="none" spc="0" baseline="0">
          <a:solidFill>
            <a:srgbClr val="000000"/>
          </a:solidFill>
          <a:uFillTx/>
          <a:latin typeface="Calibri"/>
        </a:defRPr>
      </a:lvl3pPr>
      <a:lvl4pPr marL="1600200" marR="0" lvl="3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fr-FR" sz="1800" b="0" i="0" u="none" strike="noStrike" kern="1200" cap="none" spc="0" baseline="0">
          <a:solidFill>
            <a:srgbClr val="000000"/>
          </a:solidFill>
          <a:uFillTx/>
          <a:latin typeface="Calibri"/>
        </a:defRPr>
      </a:lvl4pPr>
      <a:lvl5pPr marL="2057400" marR="0" lvl="4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fr-FR" sz="1800" b="0" i="0" u="none" strike="noStrike" kern="1200" cap="none" spc="0" baseline="0">
          <a:solidFill>
            <a:srgbClr val="000000"/>
          </a:solidFill>
          <a:uFillTx/>
          <a:latin typeface="Calibri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hyperlink" Target="https://bases.athle.fr/asp.net/liste.aspx?frmbase=cclubs&amp;frmmode=2&amp;frmespace=&amp;frmtypeclub=M&amp;frmsaison=2020&amp;frmnclub=037024&amp;frmposition=0" TargetMode="External"/><Relationship Id="rId3" Type="http://schemas.openxmlformats.org/officeDocument/2006/relationships/hyperlink" Target="http://www.athle.fr/" TargetMode="External"/><Relationship Id="rId7" Type="http://schemas.openxmlformats.org/officeDocument/2006/relationships/hyperlink" Target="https://bases.athle.fr/asp.net/liste.aspx?frmbase=cclubs&amp;frmmode=2&amp;frmespace=&amp;frmtypeclub=M&amp;frmsaison=2019&amp;frmnclub=037024&amp;frmposition=0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Relationship Id="rId6" Type="http://schemas.openxmlformats.org/officeDocument/2006/relationships/hyperlink" Target="https://bases.athle.fr/asp.net/liste.aspx?frmbase=cclubs&amp;frmmode=2&amp;frmespace=&amp;frmtypeclub=M&amp;frmsaison=2018&amp;frmnclub=037024&amp;frmposition=0" TargetMode="External"/><Relationship Id="rId5" Type="http://schemas.openxmlformats.org/officeDocument/2006/relationships/hyperlink" Target="https://www.athle.fr/asp.net/main.html/html.aspx?htmlid=62" TargetMode="External"/><Relationship Id="rId4" Type="http://schemas.openxmlformats.org/officeDocument/2006/relationships/hyperlink" Target="https://www.athle.fr/asp.net/main.html/html.aspx?htmlid=5260" TargetMode="External"/><Relationship Id="rId9" Type="http://schemas.openxmlformats.org/officeDocument/2006/relationships/hyperlink" Target="https://bases.athle.fr/asp.net/liste.aspx?frmbase=cclubs&amp;frmmode=2&amp;frmespace=&amp;frmtypeclub=M&amp;frmsaison=2021&amp;frmnclub=037024&amp;frmposition=0" TargetMode="Externa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4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537C481-C0F6-48E8-B282-876DA4D0711F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4427378" y="850565"/>
            <a:ext cx="6319930" cy="1464265"/>
          </a:xfrm>
        </p:spPr>
        <p:txBody>
          <a:bodyPr/>
          <a:lstStyle/>
          <a:p>
            <a:pPr lvl="0"/>
            <a:r>
              <a:rPr lang="fr-FR" dirty="0"/>
              <a:t>Bilan sportif </a:t>
            </a:r>
            <a:br>
              <a:rPr lang="fr-FR" dirty="0"/>
            </a:br>
            <a:r>
              <a:rPr lang="fr-FR" sz="1800" dirty="0"/>
              <a:t>Saisons 2018-2019 et 2019-2021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6F80E759-A620-4EF1-AA56-0E3E4B19333E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4506684" y="2446532"/>
            <a:ext cx="6319939" cy="2172120"/>
          </a:xfrm>
        </p:spPr>
        <p:txBody>
          <a:bodyPr/>
          <a:lstStyle/>
          <a:p>
            <a:pPr lvl="0"/>
            <a:r>
              <a:rPr lang="fr-FR" dirty="0"/>
              <a:t>Le bilan sportif reprends principalement les résultats des athlètes du club en championnats du niveau départemental à national</a:t>
            </a:r>
          </a:p>
          <a:p>
            <a:pPr lvl="0"/>
            <a:r>
              <a:rPr lang="fr-FR" dirty="0"/>
              <a:t>Les records du club </a:t>
            </a:r>
          </a:p>
          <a:p>
            <a:pPr lvl="0"/>
            <a:r>
              <a:rPr lang="fr-FR" dirty="0"/>
              <a:t>Le classement du club </a:t>
            </a:r>
          </a:p>
          <a:p>
            <a:pPr lvl="0"/>
            <a:endParaRPr lang="fr-FR" dirty="0"/>
          </a:p>
          <a:p>
            <a:pPr lvl="0"/>
            <a:endParaRPr lang="fr-FR" dirty="0"/>
          </a:p>
          <a:p>
            <a:pPr lvl="0"/>
            <a:endParaRPr lang="fr-FR" dirty="0"/>
          </a:p>
        </p:txBody>
      </p:sp>
      <p:pic>
        <p:nvPicPr>
          <p:cNvPr id="4" name="Image 5">
            <a:extLst>
              <a:ext uri="{FF2B5EF4-FFF2-40B4-BE49-F238E27FC236}">
                <a16:creationId xmlns:a16="http://schemas.microsoft.com/office/drawing/2014/main" id="{0360E1FC-D6A2-4E07-9B12-4DF6DEF7EEC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6302" y="850565"/>
            <a:ext cx="4029632" cy="4810795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5" name="ZoneTexte 39">
            <a:extLst>
              <a:ext uri="{FF2B5EF4-FFF2-40B4-BE49-F238E27FC236}">
                <a16:creationId xmlns:a16="http://schemas.microsoft.com/office/drawing/2014/main" id="{DA236047-D7E7-4ABC-9E26-747612CF7C55}"/>
              </a:ext>
            </a:extLst>
          </p:cNvPr>
          <p:cNvSpPr txBox="1"/>
          <p:nvPr/>
        </p:nvSpPr>
        <p:spPr>
          <a:xfrm>
            <a:off x="4728517" y="4626891"/>
            <a:ext cx="5931246" cy="246220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1" compatLnSpc="1">
            <a:sp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10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rPr>
              <a:t>Les saisons se déroulent du 1 septembre au 31 août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7178A4C-DC75-4725-8B36-D13DC9DF4EA5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9784" y="365129"/>
            <a:ext cx="10515600" cy="483370"/>
          </a:xfrm>
          <a:solidFill>
            <a:srgbClr val="00B050"/>
          </a:solidFill>
        </p:spPr>
        <p:txBody>
          <a:bodyPr anchorCtr="1"/>
          <a:lstStyle/>
          <a:p>
            <a:pPr lvl="0" algn="ctr"/>
            <a:r>
              <a:rPr lang="fr-FR" sz="2400" b="1"/>
              <a:t>Participation et qualification niveau National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57C49B47-05EC-4D1D-A2D4-E5DD997FACA6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839784" y="914400"/>
            <a:ext cx="5157782" cy="483370"/>
          </a:xfrm>
        </p:spPr>
        <p:txBody>
          <a:bodyPr anchorCtr="1"/>
          <a:lstStyle/>
          <a:p>
            <a:pPr lvl="0" algn="ctr"/>
            <a:r>
              <a:rPr lang="fr-FR"/>
              <a:t>2018-2019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F48CB76A-1DD9-4A50-BA11-2C66168269C4}"/>
              </a:ext>
            </a:extLst>
          </p:cNvPr>
          <p:cNvSpPr txBox="1">
            <a:spLocks noGrp="1"/>
          </p:cNvSpPr>
          <p:nvPr>
            <p:ph type="body" idx="3"/>
          </p:nvPr>
        </p:nvSpPr>
        <p:spPr>
          <a:xfrm>
            <a:off x="839784" y="1463680"/>
            <a:ext cx="5157782" cy="4725984"/>
          </a:xfrm>
        </p:spPr>
        <p:txBody>
          <a:bodyPr anchor="t"/>
          <a:lstStyle/>
          <a:p>
            <a:pPr lvl="0">
              <a:lnSpc>
                <a:spcPct val="80000"/>
              </a:lnSpc>
            </a:pPr>
            <a:r>
              <a:rPr lang="fr-FR" sz="1200" b="0" dirty="0"/>
              <a:t>Belle saison cette année avec des résultats Stade, Hors-Stade et Marche Nordique, avec notamment le podium de </a:t>
            </a:r>
            <a:r>
              <a:rPr lang="fr-FR" sz="1200" b="0" dirty="0" err="1"/>
              <a:t>Yanne</a:t>
            </a:r>
            <a:r>
              <a:rPr lang="fr-FR" sz="1200" b="0" dirty="0"/>
              <a:t> aux France Masters, les efforts récompensés de Thomas au poids ou l’excellente perf de Sylvain à l’Ultra Marin  </a:t>
            </a:r>
          </a:p>
          <a:p>
            <a:pPr lvl="0">
              <a:lnSpc>
                <a:spcPct val="80000"/>
              </a:lnSpc>
            </a:pPr>
            <a:r>
              <a:rPr lang="fr-FR" sz="1200" i="1" u="sng" dirty="0"/>
              <a:t>Stade: </a:t>
            </a:r>
          </a:p>
          <a:p>
            <a:pPr lvl="0">
              <a:lnSpc>
                <a:spcPct val="80000"/>
              </a:lnSpc>
            </a:pPr>
            <a:r>
              <a:rPr lang="fr-FR" sz="1200" b="0" dirty="0"/>
              <a:t>Championnats de France Masters : </a:t>
            </a:r>
            <a:r>
              <a:rPr lang="fr-FR" sz="1200" dirty="0" err="1"/>
              <a:t>Yanne</a:t>
            </a:r>
            <a:r>
              <a:rPr lang="fr-FR" sz="1200" dirty="0"/>
              <a:t> Benoist (F50) , Médaille de Bronze sur 200m </a:t>
            </a:r>
          </a:p>
          <a:p>
            <a:pPr lvl="0">
              <a:lnSpc>
                <a:spcPct val="80000"/>
              </a:lnSpc>
            </a:pPr>
            <a:r>
              <a:rPr lang="fr-FR" sz="1200" b="0" dirty="0"/>
              <a:t>Championnats de France Juniors : </a:t>
            </a:r>
            <a:r>
              <a:rPr lang="fr-FR" sz="1200" dirty="0"/>
              <a:t>Thomas Boulard , 14</a:t>
            </a:r>
            <a:r>
              <a:rPr lang="fr-FR" sz="1200" baseline="30000" dirty="0"/>
              <a:t>ème</a:t>
            </a:r>
            <a:r>
              <a:rPr lang="fr-FR" sz="1200" dirty="0"/>
              <a:t> Poids de 6kg. </a:t>
            </a:r>
          </a:p>
          <a:p>
            <a:pPr lvl="0">
              <a:lnSpc>
                <a:spcPct val="80000"/>
              </a:lnSpc>
            </a:pPr>
            <a:r>
              <a:rPr lang="fr-FR" sz="1200" i="1" u="sng" dirty="0"/>
              <a:t>Hors Stade : </a:t>
            </a:r>
          </a:p>
          <a:p>
            <a:pPr lvl="0">
              <a:lnSpc>
                <a:spcPct val="80000"/>
              </a:lnSpc>
            </a:pPr>
            <a:r>
              <a:rPr lang="fr-FR" sz="1200" b="0" dirty="0"/>
              <a:t>Qualifications Championnats de France 10km route : </a:t>
            </a:r>
          </a:p>
          <a:p>
            <a:pPr lvl="0">
              <a:lnSpc>
                <a:spcPct val="80000"/>
              </a:lnSpc>
            </a:pPr>
            <a:r>
              <a:rPr lang="fr-FR" sz="1200" dirty="0">
                <a:cs typeface="Times New Roman" pitchFamily="18"/>
              </a:rPr>
              <a:t>Christophe BUISSON (M1H) ; Claire Brun (M1F) ;Alain BOIS (M3H) ; Laurent MARIN (M2H) </a:t>
            </a:r>
          </a:p>
          <a:p>
            <a:pPr lvl="0">
              <a:lnSpc>
                <a:spcPct val="80000"/>
              </a:lnSpc>
            </a:pPr>
            <a:r>
              <a:rPr lang="fr-FR" sz="1200" b="0" dirty="0"/>
              <a:t>Qualifications Championnats de France de Semi Marathon : </a:t>
            </a:r>
            <a:r>
              <a:rPr lang="fr-FR" sz="1200" dirty="0">
                <a:cs typeface="Times New Roman" pitchFamily="18"/>
              </a:rPr>
              <a:t>Laurent MARIN (M2H) </a:t>
            </a:r>
          </a:p>
          <a:p>
            <a:pPr lvl="0">
              <a:lnSpc>
                <a:spcPct val="80000"/>
              </a:lnSpc>
            </a:pPr>
            <a:r>
              <a:rPr lang="fr-FR" sz="1200" b="0" dirty="0">
                <a:cs typeface="Times New Roman" pitchFamily="18"/>
              </a:rPr>
              <a:t>Ultra Marin Label Ultra Trail 177km : </a:t>
            </a:r>
            <a:r>
              <a:rPr lang="fr-FR" sz="1200" dirty="0">
                <a:cs typeface="Times New Roman" pitchFamily="18"/>
              </a:rPr>
              <a:t>Sylvain Leclerc (M1H) , 15</a:t>
            </a:r>
            <a:r>
              <a:rPr lang="fr-FR" sz="1200" baseline="30000" dirty="0">
                <a:cs typeface="Times New Roman" pitchFamily="18"/>
              </a:rPr>
              <a:t>ème</a:t>
            </a:r>
            <a:r>
              <a:rPr lang="fr-FR" sz="1200" dirty="0">
                <a:cs typeface="Times New Roman" pitchFamily="18"/>
              </a:rPr>
              <a:t>. </a:t>
            </a:r>
          </a:p>
          <a:p>
            <a:pPr lvl="0">
              <a:lnSpc>
                <a:spcPct val="80000"/>
              </a:lnSpc>
            </a:pPr>
            <a:r>
              <a:rPr lang="fr-FR" sz="1200" b="0" dirty="0">
                <a:cs typeface="Times New Roman" pitchFamily="18"/>
              </a:rPr>
              <a:t>Championnats de France de Trail Court: </a:t>
            </a:r>
            <a:r>
              <a:rPr lang="fr-FR" sz="1200" dirty="0">
                <a:cs typeface="Times New Roman" pitchFamily="18"/>
              </a:rPr>
              <a:t>Christophe Buisson (M1H); Laurent Marin (M2H) </a:t>
            </a:r>
          </a:p>
          <a:p>
            <a:pPr lvl="0">
              <a:lnSpc>
                <a:spcPct val="80000"/>
              </a:lnSpc>
            </a:pPr>
            <a:r>
              <a:rPr lang="fr-FR" sz="1200" i="1" u="sng" dirty="0"/>
              <a:t>Marche Nordique Compétition: </a:t>
            </a:r>
          </a:p>
          <a:p>
            <a:pPr lvl="0">
              <a:lnSpc>
                <a:spcPct val="80000"/>
              </a:lnSpc>
            </a:pPr>
            <a:r>
              <a:rPr lang="fr-FR" sz="1200" b="0" dirty="0"/>
              <a:t>Qualifications Championnats de France </a:t>
            </a:r>
          </a:p>
          <a:p>
            <a:pPr lvl="0">
              <a:lnSpc>
                <a:spcPct val="80000"/>
              </a:lnSpc>
            </a:pPr>
            <a:r>
              <a:rPr lang="fr-FR" sz="1200" dirty="0"/>
              <a:t>Regina et Arnaud </a:t>
            </a:r>
            <a:r>
              <a:rPr lang="fr-FR" sz="1200" dirty="0" err="1"/>
              <a:t>Gesnot</a:t>
            </a:r>
            <a:r>
              <a:rPr lang="fr-FR" sz="1200" dirty="0"/>
              <a:t> ; Elisabeth </a:t>
            </a:r>
            <a:r>
              <a:rPr lang="fr-FR" sz="1200" dirty="0" err="1"/>
              <a:t>Conreur</a:t>
            </a:r>
            <a:r>
              <a:rPr lang="fr-FR" sz="1200" dirty="0"/>
              <a:t>; Emmanuelle </a:t>
            </a:r>
            <a:r>
              <a:rPr lang="fr-FR" sz="1200" dirty="0" err="1"/>
              <a:t>Laumonnier</a:t>
            </a:r>
            <a:endParaRPr lang="fr-FR" sz="1200" dirty="0"/>
          </a:p>
          <a:p>
            <a:pPr lvl="0">
              <a:lnSpc>
                <a:spcPct val="80000"/>
              </a:lnSpc>
            </a:pPr>
            <a:endParaRPr lang="fr-FR" sz="1200" dirty="0">
              <a:cs typeface="Times New Roman" pitchFamily="18"/>
            </a:endParaRP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EB0564DC-7C9B-4035-A880-275FF5B12A29}"/>
              </a:ext>
            </a:extLst>
          </p:cNvPr>
          <p:cNvSpPr txBox="1">
            <a:spLocks noGrp="1"/>
          </p:cNvSpPr>
          <p:nvPr>
            <p:ph idx="2"/>
          </p:nvPr>
        </p:nvSpPr>
        <p:spPr>
          <a:xfrm>
            <a:off x="6254578" y="914400"/>
            <a:ext cx="5097633" cy="483370"/>
          </a:xfrm>
          <a:gradFill>
            <a:gsLst>
              <a:gs pos="0">
                <a:srgbClr val="F6F8FC"/>
              </a:gs>
              <a:gs pos="100000">
                <a:srgbClr val="ABC0E4"/>
              </a:gs>
            </a:gsLst>
            <a:lin ang="5400000"/>
          </a:gradFill>
        </p:spPr>
        <p:txBody>
          <a:bodyPr anchor="b" anchorCtr="1">
            <a:normAutofit lnSpcReduction="10000"/>
          </a:bodyPr>
          <a:lstStyle/>
          <a:p>
            <a:pPr marL="0" lvl="0" indent="0" algn="ctr">
              <a:buNone/>
            </a:pPr>
            <a:r>
              <a:rPr lang="fr-FR" sz="2400" b="1" dirty="0"/>
              <a:t>2019-2021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A7571E97-5A9B-4588-88FB-8A499C606E99}"/>
              </a:ext>
            </a:extLst>
          </p:cNvPr>
          <p:cNvSpPr txBox="1">
            <a:spLocks noGrp="1"/>
          </p:cNvSpPr>
          <p:nvPr>
            <p:ph idx="4"/>
          </p:nvPr>
        </p:nvSpPr>
        <p:spPr>
          <a:xfrm>
            <a:off x="6254578" y="1463670"/>
            <a:ext cx="5097633" cy="4725994"/>
          </a:xfrm>
          <a:blipFill>
            <a:blip r:embed="rId2">
              <a:alphaModFix amt="43000"/>
            </a:blip>
            <a:tile sx="100000" sy="100000" algn="tl"/>
          </a:blipFill>
        </p:spPr>
        <p:txBody>
          <a:bodyPr>
            <a:normAutofit lnSpcReduction="10000"/>
          </a:bodyPr>
          <a:lstStyle/>
          <a:p>
            <a:pPr marL="0" lvl="0" indent="0">
              <a:lnSpc>
                <a:spcPct val="80000"/>
              </a:lnSpc>
              <a:buNone/>
            </a:pPr>
            <a:r>
              <a:rPr lang="fr-FR" sz="1200" dirty="0"/>
              <a:t>Cette saison est malheureusement incomplète ayant subit le confinement dés le mois de mars 2020, ainsi de nombreuses compétitions ont été annulées. </a:t>
            </a:r>
          </a:p>
          <a:p>
            <a:pPr marL="0" lvl="0" indent="0">
              <a:lnSpc>
                <a:spcPct val="80000"/>
              </a:lnSpc>
              <a:buNone/>
            </a:pPr>
            <a:r>
              <a:rPr lang="fr-FR" sz="1200" dirty="0"/>
              <a:t>Néanmoins quelques accessits ont été obtenus, notamment avec une équipe complète aux Championnats de France de Marche Nordique Compétition.</a:t>
            </a:r>
          </a:p>
          <a:p>
            <a:pPr marL="0" lvl="0" indent="0">
              <a:lnSpc>
                <a:spcPct val="80000"/>
              </a:lnSpc>
              <a:buNone/>
            </a:pPr>
            <a:r>
              <a:rPr lang="fr-FR" sz="1200" b="1" i="1" u="sng" dirty="0"/>
              <a:t>Stade Salle: </a:t>
            </a:r>
          </a:p>
          <a:p>
            <a:pPr marL="0" lvl="0" indent="0">
              <a:lnSpc>
                <a:spcPct val="80000"/>
              </a:lnSpc>
              <a:buNone/>
            </a:pPr>
            <a:r>
              <a:rPr lang="fr-FR" sz="1200" dirty="0"/>
              <a:t>Championnats de France Master: </a:t>
            </a:r>
            <a:r>
              <a:rPr lang="fr-FR" sz="1200" b="1" dirty="0" err="1"/>
              <a:t>Yanne</a:t>
            </a:r>
            <a:r>
              <a:rPr lang="fr-FR" sz="1200" b="1" dirty="0"/>
              <a:t> Benoist (F50), 4</a:t>
            </a:r>
            <a:r>
              <a:rPr lang="fr-FR" sz="1200" b="1" baseline="30000" dirty="0"/>
              <a:t>ème</a:t>
            </a:r>
            <a:r>
              <a:rPr lang="fr-FR" sz="1200" b="1" dirty="0"/>
              <a:t> 100m et 200m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fr-FR" sz="1200" b="1" i="1" u="sng" dirty="0"/>
              <a:t>Stade: 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fr-FR" sz="1200" b="0" dirty="0"/>
              <a:t>Championnats de France Masters : </a:t>
            </a:r>
            <a:r>
              <a:rPr lang="fr-FR" sz="1200" b="1" dirty="0" err="1"/>
              <a:t>Yanne</a:t>
            </a:r>
            <a:r>
              <a:rPr lang="fr-FR" sz="1200" b="1" dirty="0"/>
              <a:t> Benoist (F50) , Médaille d’argent sur 100m et  Médaille de Bronze sur 200m </a:t>
            </a:r>
          </a:p>
          <a:p>
            <a:pPr marL="0" lvl="0" indent="0">
              <a:lnSpc>
                <a:spcPct val="80000"/>
              </a:lnSpc>
              <a:buNone/>
            </a:pPr>
            <a:r>
              <a:rPr lang="fr-FR" sz="1200" b="1" i="1" u="sng" dirty="0"/>
              <a:t>Hors Stade:</a:t>
            </a:r>
          </a:p>
          <a:p>
            <a:pPr marL="0" lvl="0" indent="0">
              <a:lnSpc>
                <a:spcPct val="80000"/>
              </a:lnSpc>
              <a:buNone/>
            </a:pPr>
            <a:r>
              <a:rPr lang="fr-FR" sz="1200" dirty="0"/>
              <a:t>Championnats de France de 10km : </a:t>
            </a:r>
            <a:r>
              <a:rPr lang="fr-FR" sz="1200" b="1" dirty="0">
                <a:cs typeface="Times New Roman" pitchFamily="18"/>
              </a:rPr>
              <a:t>Christophe BUISSON (M1H) </a:t>
            </a:r>
            <a:endParaRPr lang="fr-FR" sz="1200" dirty="0"/>
          </a:p>
          <a:p>
            <a:pPr marL="0" lvl="0" indent="0">
              <a:lnSpc>
                <a:spcPct val="80000"/>
              </a:lnSpc>
              <a:buNone/>
            </a:pPr>
            <a:r>
              <a:rPr lang="fr-FR" sz="1200" dirty="0">
                <a:cs typeface="Times New Roman" pitchFamily="18"/>
              </a:rPr>
              <a:t>Qualifications Championnats de France de 10km Route: </a:t>
            </a:r>
          </a:p>
          <a:p>
            <a:pPr marL="0" lvl="0" indent="0">
              <a:lnSpc>
                <a:spcPct val="80000"/>
              </a:lnSpc>
              <a:buNone/>
            </a:pPr>
            <a:r>
              <a:rPr lang="fr-FR" sz="1200" b="1" dirty="0">
                <a:cs typeface="Times New Roman" pitchFamily="18"/>
              </a:rPr>
              <a:t>Christine </a:t>
            </a:r>
            <a:r>
              <a:rPr lang="fr-FR" sz="1200" b="1" dirty="0" err="1">
                <a:cs typeface="Times New Roman" pitchFamily="18"/>
              </a:rPr>
              <a:t>Cheruau</a:t>
            </a:r>
            <a:r>
              <a:rPr lang="fr-FR" sz="1200" b="1" dirty="0">
                <a:cs typeface="Times New Roman" pitchFamily="18"/>
              </a:rPr>
              <a:t> (M2F)</a:t>
            </a:r>
            <a:r>
              <a:rPr lang="fr-FR" sz="1200" dirty="0"/>
              <a:t> , </a:t>
            </a:r>
            <a:r>
              <a:rPr lang="fr-FR" sz="1200" b="1" dirty="0"/>
              <a:t>Laurent Marin (M2H), Alain Bois ( M5H), Thibault Simon (JH)</a:t>
            </a:r>
          </a:p>
          <a:p>
            <a:pPr marL="0" lvl="0" indent="0">
              <a:lnSpc>
                <a:spcPct val="80000"/>
              </a:lnSpc>
              <a:buNone/>
            </a:pPr>
            <a:r>
              <a:rPr lang="fr-FR" sz="1200" dirty="0"/>
              <a:t>Championnats de France de Semi Marathon 2019: </a:t>
            </a:r>
            <a:r>
              <a:rPr lang="fr-FR" sz="1200" b="1" dirty="0">
                <a:cs typeface="Times New Roman" pitchFamily="18"/>
              </a:rPr>
              <a:t>Laurent MARIN (M2H) </a:t>
            </a:r>
          </a:p>
          <a:p>
            <a:pPr marL="0" lvl="0" indent="0">
              <a:lnSpc>
                <a:spcPct val="80000"/>
              </a:lnSpc>
              <a:buNone/>
            </a:pPr>
            <a:r>
              <a:rPr lang="fr-FR" sz="1200" b="1" dirty="0">
                <a:cs typeface="Times New Roman" pitchFamily="18"/>
              </a:rPr>
              <a:t>Qualifications aux France 2020: </a:t>
            </a:r>
            <a:r>
              <a:rPr lang="fr-FR" sz="1200" dirty="0">
                <a:cs typeface="Times New Roman" pitchFamily="18"/>
              </a:rPr>
              <a:t>Régina </a:t>
            </a:r>
            <a:r>
              <a:rPr lang="fr-FR" sz="1200" dirty="0" err="1">
                <a:cs typeface="Times New Roman" pitchFamily="18"/>
              </a:rPr>
              <a:t>Gesnot</a:t>
            </a:r>
            <a:r>
              <a:rPr lang="fr-FR" sz="1200" dirty="0">
                <a:cs typeface="Times New Roman" pitchFamily="18"/>
              </a:rPr>
              <a:t> et Laurent Marin </a:t>
            </a:r>
          </a:p>
          <a:p>
            <a:pPr marL="0" lvl="0" indent="0">
              <a:lnSpc>
                <a:spcPct val="80000"/>
              </a:lnSpc>
              <a:buNone/>
            </a:pPr>
            <a:r>
              <a:rPr lang="fr-FR" sz="1200" dirty="0">
                <a:cs typeface="Times New Roman" pitchFamily="18"/>
              </a:rPr>
              <a:t>Championnats de France de 100km: </a:t>
            </a:r>
            <a:r>
              <a:rPr lang="fr-FR" sz="1200" b="1" dirty="0">
                <a:cs typeface="Times New Roman" pitchFamily="18"/>
              </a:rPr>
              <a:t>Sylvain Leclerc (M1H) </a:t>
            </a:r>
          </a:p>
          <a:p>
            <a:pPr marL="0" lvl="0" indent="0">
              <a:lnSpc>
                <a:spcPct val="80000"/>
              </a:lnSpc>
              <a:buNone/>
            </a:pPr>
            <a:r>
              <a:rPr lang="fr-FR" sz="1200" b="1" i="1" u="sng" dirty="0"/>
              <a:t>Marche Nordique Compétition: </a:t>
            </a:r>
          </a:p>
          <a:p>
            <a:pPr marL="0" lvl="0" indent="0">
              <a:lnSpc>
                <a:spcPct val="80000"/>
              </a:lnSpc>
              <a:buNone/>
            </a:pPr>
            <a:r>
              <a:rPr lang="fr-FR" sz="1200" dirty="0"/>
              <a:t>Championnats de France </a:t>
            </a:r>
          </a:p>
          <a:p>
            <a:pPr marL="0" lvl="0" indent="0">
              <a:lnSpc>
                <a:spcPct val="80000"/>
              </a:lnSpc>
              <a:buNone/>
            </a:pPr>
            <a:r>
              <a:rPr lang="fr-FR" sz="1200" b="1" dirty="0"/>
              <a:t>Regina et Arnaud </a:t>
            </a:r>
            <a:r>
              <a:rPr lang="fr-FR" sz="1200" b="1" dirty="0" err="1"/>
              <a:t>Gesnot</a:t>
            </a:r>
            <a:r>
              <a:rPr lang="fr-FR" sz="1200" b="1" dirty="0"/>
              <a:t> ; Elisabeth </a:t>
            </a:r>
            <a:r>
              <a:rPr lang="fr-FR" sz="1200" b="1" dirty="0" err="1"/>
              <a:t>Conreur</a:t>
            </a:r>
            <a:r>
              <a:rPr lang="fr-FR" sz="1200" b="1" dirty="0"/>
              <a:t>; Emmanuelle </a:t>
            </a:r>
            <a:r>
              <a:rPr lang="fr-FR" sz="1200" b="1" dirty="0" err="1"/>
              <a:t>Laumonnier</a:t>
            </a:r>
            <a:endParaRPr lang="fr-FR" sz="1200" b="1" dirty="0"/>
          </a:p>
          <a:p>
            <a:pPr marL="0" lvl="0" indent="0">
              <a:lnSpc>
                <a:spcPct val="80000"/>
              </a:lnSpc>
              <a:buNone/>
            </a:pPr>
            <a:endParaRPr lang="fr-FR" sz="1200" dirty="0">
              <a:cs typeface="Times New Roman" pitchFamily="18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9CFA6CB-DB85-425F-810F-FCF994CB545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9784" y="365129"/>
            <a:ext cx="10515600" cy="483370"/>
          </a:xfrm>
          <a:solidFill>
            <a:srgbClr val="00B050"/>
          </a:solidFill>
        </p:spPr>
        <p:txBody>
          <a:bodyPr anchorCtr="1"/>
          <a:lstStyle/>
          <a:p>
            <a:pPr lvl="0" algn="ctr"/>
            <a:r>
              <a:rPr lang="fr-FR" sz="2400" b="1"/>
              <a:t>Participation et qualification niveau Interrégional ,Régional, Départemental  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22EA300E-D53E-48D0-86C6-42211136CF71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839784" y="914400"/>
            <a:ext cx="5157782" cy="374465"/>
          </a:xfrm>
        </p:spPr>
        <p:txBody>
          <a:bodyPr anchorCtr="1"/>
          <a:lstStyle/>
          <a:p>
            <a:pPr lvl="0" algn="ctr"/>
            <a:r>
              <a:rPr lang="fr-FR" sz="2000"/>
              <a:t>2018-2019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E277F230-65F0-462B-8E3B-57C003CB876E}"/>
              </a:ext>
            </a:extLst>
          </p:cNvPr>
          <p:cNvSpPr txBox="1">
            <a:spLocks noGrp="1"/>
          </p:cNvSpPr>
          <p:nvPr>
            <p:ph type="body" idx="3"/>
          </p:nvPr>
        </p:nvSpPr>
        <p:spPr>
          <a:xfrm>
            <a:off x="839784" y="1463680"/>
            <a:ext cx="5157782" cy="4725984"/>
          </a:xfrm>
        </p:spPr>
        <p:txBody>
          <a:bodyPr anchor="t"/>
          <a:lstStyle/>
          <a:p>
            <a:pPr lvl="0"/>
            <a:endParaRPr lang="fr-FR" sz="1200">
              <a:cs typeface="Times New Roman" pitchFamily="18"/>
            </a:endParaRPr>
          </a:p>
          <a:p>
            <a:pPr lvl="0"/>
            <a:endParaRPr lang="fr-FR" sz="1200">
              <a:cs typeface="Times New Roman" pitchFamily="18"/>
            </a:endParaRP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4765F296-0D58-4230-B13F-69A022501CCB}"/>
              </a:ext>
            </a:extLst>
          </p:cNvPr>
          <p:cNvSpPr txBox="1">
            <a:spLocks noGrp="1"/>
          </p:cNvSpPr>
          <p:nvPr>
            <p:ph idx="2"/>
          </p:nvPr>
        </p:nvSpPr>
        <p:spPr>
          <a:xfrm>
            <a:off x="6254578" y="914400"/>
            <a:ext cx="5097633" cy="374465"/>
          </a:xfrm>
          <a:gradFill>
            <a:gsLst>
              <a:gs pos="0">
                <a:srgbClr val="F6F8FC"/>
              </a:gs>
              <a:gs pos="100000">
                <a:srgbClr val="ABC0E4"/>
              </a:gs>
            </a:gsLst>
            <a:lin ang="5400000"/>
          </a:gradFill>
        </p:spPr>
        <p:txBody>
          <a:bodyPr anchor="b" anchorCtr="1"/>
          <a:lstStyle/>
          <a:p>
            <a:pPr marL="0" lvl="0" indent="0" algn="ctr">
              <a:lnSpc>
                <a:spcPct val="70000"/>
              </a:lnSpc>
              <a:buNone/>
            </a:pPr>
            <a:r>
              <a:rPr lang="fr-FR" sz="1900" b="1" dirty="0"/>
              <a:t>2019-2021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661845CB-9F79-4D67-9209-0901D1C0A4F1}"/>
              </a:ext>
            </a:extLst>
          </p:cNvPr>
          <p:cNvSpPr txBox="1">
            <a:spLocks noGrp="1"/>
          </p:cNvSpPr>
          <p:nvPr>
            <p:ph idx="4"/>
          </p:nvPr>
        </p:nvSpPr>
        <p:spPr>
          <a:xfrm>
            <a:off x="6254578" y="1354765"/>
            <a:ext cx="5097633" cy="5324532"/>
          </a:xfrm>
          <a:blipFill>
            <a:blip r:embed="rId3">
              <a:alphaModFix amt="43000"/>
            </a:blip>
            <a:tile sx="100000" sy="100000" algn="tl"/>
          </a:blipFill>
        </p:spPr>
        <p:txBody>
          <a:bodyPr/>
          <a:lstStyle/>
          <a:p>
            <a:pPr marL="0" lvl="0" indent="0">
              <a:lnSpc>
                <a:spcPct val="70000"/>
              </a:lnSpc>
              <a:buNone/>
            </a:pPr>
            <a:r>
              <a:rPr lang="fr-FR" sz="1000" dirty="0">
                <a:cs typeface="Times New Roman" pitchFamily="18"/>
              </a:rPr>
              <a:t>Comme sur le plan national , en raison de la crise sanitaire il y a eu très peu de compétitions de niveau interrégionale , néanmoins, la section avait réédité le même nombre de qualifiés qu’en 2020 soit 10 coureurs pour les ½ finales de France de cross. </a:t>
            </a:r>
          </a:p>
          <a:p>
            <a:pPr marL="0" lvl="0" indent="0">
              <a:lnSpc>
                <a:spcPct val="70000"/>
              </a:lnSpc>
              <a:buNone/>
            </a:pPr>
            <a:r>
              <a:rPr lang="fr-FR" sz="1000" b="1" i="1" dirty="0">
                <a:cs typeface="Times New Roman" pitchFamily="18"/>
              </a:rPr>
              <a:t>		         </a:t>
            </a:r>
            <a:r>
              <a:rPr lang="fr-FR" sz="1000" b="1" dirty="0">
                <a:solidFill>
                  <a:srgbClr val="FF0000"/>
                </a:solidFill>
                <a:cs typeface="Times New Roman" pitchFamily="18"/>
              </a:rPr>
              <a:t> Interrégional </a:t>
            </a:r>
          </a:p>
          <a:p>
            <a:pPr marL="0" lvl="0" indent="0">
              <a:lnSpc>
                <a:spcPct val="70000"/>
              </a:lnSpc>
              <a:buNone/>
            </a:pPr>
            <a:r>
              <a:rPr lang="fr-FR" sz="1000" b="1" i="1" u="sng" dirty="0">
                <a:cs typeface="Times New Roman" pitchFamily="18"/>
              </a:rPr>
              <a:t>Cross-Country:</a:t>
            </a:r>
          </a:p>
          <a:p>
            <a:pPr marL="0" lvl="0" indent="0">
              <a:lnSpc>
                <a:spcPct val="70000"/>
              </a:lnSpc>
              <a:buNone/>
            </a:pPr>
            <a:r>
              <a:rPr lang="fr-FR" sz="1000" dirty="0"/>
              <a:t>½ finale des championnats de France de cross-country: 10 qualifiés, 4 participants:</a:t>
            </a:r>
          </a:p>
          <a:p>
            <a:pPr marL="0" lvl="0" indent="0">
              <a:lnSpc>
                <a:spcPct val="70000"/>
              </a:lnSpc>
              <a:buNone/>
            </a:pPr>
            <a:r>
              <a:rPr lang="fr-FR" sz="1000" b="1" dirty="0"/>
              <a:t>Quentin Venturi (Min); Etienne Julien (Cad); Laurent Marin (M2H); Christophe Buisson (M1H). </a:t>
            </a:r>
          </a:p>
          <a:p>
            <a:pPr marL="0" lvl="0" indent="0">
              <a:lnSpc>
                <a:spcPct val="70000"/>
              </a:lnSpc>
              <a:buNone/>
            </a:pPr>
            <a:r>
              <a:rPr lang="fr-FR" sz="1000" dirty="0"/>
              <a:t>Qualifiés : </a:t>
            </a:r>
            <a:r>
              <a:rPr lang="fr-FR" sz="1000" b="1" dirty="0" err="1"/>
              <a:t>Aubane</a:t>
            </a:r>
            <a:r>
              <a:rPr lang="fr-FR" sz="1000" b="1" dirty="0"/>
              <a:t> </a:t>
            </a:r>
            <a:r>
              <a:rPr lang="fr-FR" sz="1000" b="1" dirty="0" err="1"/>
              <a:t>Guenesheau</a:t>
            </a:r>
            <a:r>
              <a:rPr lang="fr-FR" sz="1000" b="1" dirty="0"/>
              <a:t> </a:t>
            </a:r>
            <a:r>
              <a:rPr lang="fr-FR" sz="1000" dirty="0"/>
              <a:t>; </a:t>
            </a:r>
            <a:r>
              <a:rPr lang="fr-FR" sz="1000" b="1" dirty="0" err="1"/>
              <a:t>Samah</a:t>
            </a:r>
            <a:r>
              <a:rPr lang="fr-FR" sz="1000" b="1" dirty="0"/>
              <a:t> </a:t>
            </a:r>
            <a:r>
              <a:rPr lang="fr-FR" sz="1000" b="1" dirty="0" err="1"/>
              <a:t>Addahani</a:t>
            </a:r>
            <a:r>
              <a:rPr lang="fr-FR" sz="1000" b="1" dirty="0"/>
              <a:t> (Cad);</a:t>
            </a:r>
            <a:r>
              <a:rPr lang="fr-FR" sz="1000" dirty="0"/>
              <a:t> </a:t>
            </a:r>
            <a:r>
              <a:rPr lang="fr-FR" sz="1000" b="1" dirty="0"/>
              <a:t>Erwan </a:t>
            </a:r>
            <a:r>
              <a:rPr lang="fr-FR" sz="1000" b="1" dirty="0" err="1"/>
              <a:t>Querneau</a:t>
            </a:r>
            <a:r>
              <a:rPr lang="fr-FR" sz="1000" b="1" dirty="0"/>
              <a:t> (Cad); Thibault Simon (Jun)</a:t>
            </a:r>
            <a:r>
              <a:rPr lang="fr-FR" sz="1000" dirty="0"/>
              <a:t>; </a:t>
            </a:r>
            <a:r>
              <a:rPr lang="fr-FR" sz="1000" b="1" dirty="0"/>
              <a:t>Clément Dujardin (Esp Cross Court); David </a:t>
            </a:r>
            <a:r>
              <a:rPr lang="fr-FR" sz="1000" b="1" dirty="0" err="1"/>
              <a:t>Orlowski</a:t>
            </a:r>
            <a:r>
              <a:rPr lang="fr-FR" sz="1000" b="1" dirty="0"/>
              <a:t> (Cross Court) </a:t>
            </a:r>
          </a:p>
          <a:p>
            <a:pPr marL="0" lvl="0" indent="0">
              <a:lnSpc>
                <a:spcPct val="70000"/>
              </a:lnSpc>
              <a:buNone/>
            </a:pPr>
            <a:r>
              <a:rPr lang="fr-FR" sz="1000" dirty="0"/>
              <a:t>		         </a:t>
            </a:r>
            <a:r>
              <a:rPr lang="fr-FR" sz="1000" b="1" dirty="0">
                <a:solidFill>
                  <a:srgbClr val="FF0000"/>
                </a:solidFill>
              </a:rPr>
              <a:t>Régional</a:t>
            </a:r>
          </a:p>
          <a:p>
            <a:pPr marL="0" lvl="0" indent="0">
              <a:lnSpc>
                <a:spcPct val="70000"/>
              </a:lnSpc>
              <a:buNone/>
            </a:pPr>
            <a:r>
              <a:rPr lang="fr-FR" sz="1000" b="1" i="1" u="sng" dirty="0"/>
              <a:t>Stade et salle </a:t>
            </a:r>
          </a:p>
          <a:p>
            <a:pPr marL="0" lvl="0" indent="0">
              <a:lnSpc>
                <a:spcPct val="70000"/>
              </a:lnSpc>
              <a:buNone/>
            </a:pPr>
            <a:r>
              <a:rPr lang="fr-FR" sz="1000" dirty="0"/>
              <a:t>Championnats régionaux en salle cadets : </a:t>
            </a:r>
            <a:r>
              <a:rPr lang="fr-FR" sz="1000" b="1" dirty="0"/>
              <a:t>Guillaume Simon , 200m. </a:t>
            </a:r>
          </a:p>
          <a:p>
            <a:pPr marL="0" lvl="0" indent="0">
              <a:lnSpc>
                <a:spcPct val="70000"/>
              </a:lnSpc>
              <a:buNone/>
            </a:pPr>
            <a:r>
              <a:rPr lang="fr-FR" sz="1000" b="1" i="1" u="sng" dirty="0"/>
              <a:t>Cross-Country</a:t>
            </a:r>
          </a:p>
          <a:p>
            <a:pPr marL="0" lvl="0" indent="0">
              <a:lnSpc>
                <a:spcPct val="70000"/>
              </a:lnSpc>
              <a:buNone/>
            </a:pPr>
            <a:r>
              <a:rPr lang="fr-FR" sz="1000" dirty="0"/>
              <a:t>Championnats régionaux de cross Country : 16 participants </a:t>
            </a:r>
          </a:p>
          <a:p>
            <a:pPr marL="0" lvl="0" indent="0">
              <a:lnSpc>
                <a:spcPct val="70000"/>
              </a:lnSpc>
              <a:buNone/>
            </a:pPr>
            <a:r>
              <a:rPr lang="fr-FR" sz="1000" dirty="0"/>
              <a:t>Championnats régionaux de cross Relais Mixte : 2 équipes  présentes . </a:t>
            </a:r>
          </a:p>
          <a:p>
            <a:pPr lvl="0">
              <a:lnSpc>
                <a:spcPct val="70000"/>
              </a:lnSpc>
            </a:pPr>
            <a:r>
              <a:rPr lang="fr-FR" sz="1000" b="1" dirty="0"/>
              <a:t>Equipe 1: Clément Dujardin; Delphine </a:t>
            </a:r>
            <a:r>
              <a:rPr lang="fr-FR" sz="1000" b="1" dirty="0" err="1"/>
              <a:t>Azan</a:t>
            </a:r>
            <a:r>
              <a:rPr lang="fr-FR" sz="1000" b="1" dirty="0"/>
              <a:t>; Mathieu Dujardin; Romane Expert. </a:t>
            </a:r>
            <a:endParaRPr lang="fr-FR" sz="1000" dirty="0"/>
          </a:p>
          <a:p>
            <a:pPr lvl="0">
              <a:lnSpc>
                <a:spcPct val="70000"/>
              </a:lnSpc>
            </a:pPr>
            <a:r>
              <a:rPr lang="fr-FR" sz="1000" b="1" dirty="0"/>
              <a:t>Equipe 2: David </a:t>
            </a:r>
            <a:r>
              <a:rPr lang="fr-FR" sz="1000" b="1" dirty="0" err="1"/>
              <a:t>Orlowski</a:t>
            </a:r>
            <a:r>
              <a:rPr lang="fr-FR" sz="1000" b="1" dirty="0"/>
              <a:t>; Regina </a:t>
            </a:r>
            <a:r>
              <a:rPr lang="fr-FR" sz="1000" b="1" dirty="0" err="1"/>
              <a:t>Gesnot</a:t>
            </a:r>
            <a:r>
              <a:rPr lang="fr-FR" sz="1000" b="1" dirty="0"/>
              <a:t>; Laurent Marin; </a:t>
            </a:r>
            <a:r>
              <a:rPr lang="fr-FR" sz="1000" b="1" dirty="0" err="1"/>
              <a:t>Severine</a:t>
            </a:r>
            <a:r>
              <a:rPr lang="fr-FR" sz="1000" b="1" dirty="0"/>
              <a:t> </a:t>
            </a:r>
            <a:r>
              <a:rPr lang="fr-FR" sz="1000" b="1" dirty="0" err="1"/>
              <a:t>Theret</a:t>
            </a:r>
            <a:r>
              <a:rPr lang="fr-FR" sz="1000" b="1" dirty="0"/>
              <a:t>. </a:t>
            </a:r>
            <a:endParaRPr lang="fr-FR" sz="1000" dirty="0"/>
          </a:p>
          <a:p>
            <a:pPr marL="0" lvl="0" indent="0">
              <a:lnSpc>
                <a:spcPct val="70000"/>
              </a:lnSpc>
              <a:buNone/>
            </a:pPr>
            <a:endParaRPr lang="fr-FR" sz="1000" b="1" kern="0" dirty="0">
              <a:solidFill>
                <a:srgbClr val="FF0000"/>
              </a:solidFill>
            </a:endParaRPr>
          </a:p>
          <a:p>
            <a:pPr marL="0" lvl="0" indent="0">
              <a:lnSpc>
                <a:spcPct val="70000"/>
              </a:lnSpc>
              <a:buNone/>
            </a:pPr>
            <a:r>
              <a:rPr lang="fr-FR" sz="1000" b="1" kern="0" dirty="0">
                <a:solidFill>
                  <a:srgbClr val="FF0000"/>
                </a:solidFill>
              </a:rPr>
              <a:t>		</a:t>
            </a:r>
            <a:r>
              <a:rPr lang="fr-FR" sz="1000" b="1" dirty="0">
                <a:solidFill>
                  <a:srgbClr val="FF0000"/>
                </a:solidFill>
              </a:rPr>
              <a:t>Départemental </a:t>
            </a:r>
            <a:r>
              <a:rPr lang="fr-FR" sz="1000" b="1" i="1" kern="0" dirty="0"/>
              <a:t>Champions départementaux et Podium</a:t>
            </a:r>
            <a:endParaRPr lang="fr-FR" sz="1000" b="1" dirty="0">
              <a:solidFill>
                <a:srgbClr val="FF0000"/>
              </a:solidFill>
            </a:endParaRPr>
          </a:p>
          <a:p>
            <a:pPr marL="0" lvl="0" indent="0">
              <a:lnSpc>
                <a:spcPct val="80000"/>
              </a:lnSpc>
              <a:spcBef>
                <a:spcPts val="0"/>
              </a:spcBef>
              <a:buNone/>
            </a:pPr>
            <a:endParaRPr lang="fr-FR" sz="1000" b="1" i="1" u="sng" dirty="0"/>
          </a:p>
          <a:p>
            <a:pPr marL="0" lvl="0" indent="0">
              <a:lnSpc>
                <a:spcPct val="80000"/>
              </a:lnSpc>
              <a:spcBef>
                <a:spcPts val="0"/>
              </a:spcBef>
              <a:buNone/>
            </a:pPr>
            <a:r>
              <a:rPr lang="fr-FR" sz="1000" b="1" i="1" u="sng" dirty="0"/>
              <a:t>Cross-Country :</a:t>
            </a:r>
            <a:r>
              <a:rPr lang="fr-FR" sz="1000" dirty="0"/>
              <a:t>  Championnat départemental  </a:t>
            </a:r>
            <a:r>
              <a:rPr lang="fr-FR" sz="1000" b="1" dirty="0"/>
              <a:t>Antoine </a:t>
            </a:r>
            <a:r>
              <a:rPr lang="fr-FR" sz="1000" b="1" dirty="0" err="1"/>
              <a:t>Orlowski</a:t>
            </a:r>
            <a:r>
              <a:rPr lang="fr-FR" sz="1000" b="1" dirty="0"/>
              <a:t> ; 3</a:t>
            </a:r>
            <a:r>
              <a:rPr lang="fr-FR" sz="1000" b="1" baseline="30000" dirty="0"/>
              <a:t>ème</a:t>
            </a:r>
            <a:r>
              <a:rPr lang="fr-FR" sz="1000" b="1" dirty="0"/>
              <a:t> Benjamin . </a:t>
            </a:r>
          </a:p>
          <a:p>
            <a:pPr marL="0" lvl="0" indent="0">
              <a:lnSpc>
                <a:spcPct val="70000"/>
              </a:lnSpc>
              <a:buNone/>
            </a:pPr>
            <a:r>
              <a:rPr lang="fr-FR" sz="1000" b="1" i="1" u="sng" dirty="0"/>
              <a:t>Challenge Cross Touraine:  </a:t>
            </a:r>
            <a:r>
              <a:rPr lang="fr-FR" sz="1000" i="1" dirty="0"/>
              <a:t>(3 cross dont DX):  </a:t>
            </a:r>
            <a:r>
              <a:rPr lang="fr-FR" sz="1000" b="1" dirty="0"/>
              <a:t>Benjamins : Antoine </a:t>
            </a:r>
            <a:r>
              <a:rPr lang="fr-FR" sz="1000" b="1" dirty="0" err="1"/>
              <a:t>Orlowski</a:t>
            </a:r>
            <a:r>
              <a:rPr lang="fr-FR" sz="1000" b="1" dirty="0"/>
              <a:t> , 3</a:t>
            </a:r>
            <a:r>
              <a:rPr lang="fr-FR" sz="1000" b="1" baseline="30000" dirty="0"/>
              <a:t>ème</a:t>
            </a:r>
            <a:r>
              <a:rPr lang="fr-FR" sz="1000" b="1" dirty="0"/>
              <a:t>; Juniors Hommes : Thibault Simon, 1</a:t>
            </a:r>
            <a:r>
              <a:rPr lang="fr-FR" sz="1000" b="1" baseline="30000" dirty="0"/>
              <a:t> er </a:t>
            </a:r>
            <a:r>
              <a:rPr lang="fr-FR" sz="1000" b="1" dirty="0"/>
              <a:t>; Espoirs Femmes : Romane Expert , 2</a:t>
            </a:r>
            <a:r>
              <a:rPr lang="fr-FR" sz="1000" b="1" baseline="30000" dirty="0"/>
              <a:t>ème</a:t>
            </a:r>
            <a:r>
              <a:rPr lang="fr-FR" sz="1000" b="1" dirty="0"/>
              <a:t>. Espoirs Hommes : Clément Dujardin , 1</a:t>
            </a:r>
            <a:r>
              <a:rPr lang="fr-FR" sz="1000" b="1" baseline="30000" dirty="0"/>
              <a:t>er</a:t>
            </a:r>
            <a:r>
              <a:rPr lang="fr-FR" sz="1000" b="1" dirty="0"/>
              <a:t>. </a:t>
            </a:r>
          </a:p>
          <a:p>
            <a:pPr marL="0" lvl="0" indent="0">
              <a:lnSpc>
                <a:spcPct val="70000"/>
              </a:lnSpc>
              <a:buNone/>
            </a:pPr>
            <a:r>
              <a:rPr lang="fr-FR" sz="900" b="1" dirty="0">
                <a:solidFill>
                  <a:srgbClr val="FF0000"/>
                </a:solidFill>
              </a:rPr>
              <a:t>	</a:t>
            </a:r>
          </a:p>
          <a:p>
            <a:pPr marL="0" lvl="0" indent="0">
              <a:lnSpc>
                <a:spcPct val="70000"/>
              </a:lnSpc>
              <a:buNone/>
            </a:pPr>
            <a:endParaRPr lang="fr-FR" sz="900" b="1" dirty="0">
              <a:solidFill>
                <a:srgbClr val="FF0000"/>
              </a:solidFill>
            </a:endParaRPr>
          </a:p>
          <a:p>
            <a:pPr marL="0" lvl="0" indent="0">
              <a:lnSpc>
                <a:spcPct val="70000"/>
              </a:lnSpc>
              <a:buNone/>
            </a:pPr>
            <a:endParaRPr lang="fr-FR" sz="900" b="1" dirty="0">
              <a:solidFill>
                <a:srgbClr val="FF0000"/>
              </a:solidFill>
            </a:endParaRPr>
          </a:p>
          <a:p>
            <a:pPr marL="0" lvl="0" indent="0">
              <a:lnSpc>
                <a:spcPct val="70000"/>
              </a:lnSpc>
              <a:buNone/>
            </a:pPr>
            <a:endParaRPr lang="fr-FR" sz="900" dirty="0">
              <a:cs typeface="Times New Roman" pitchFamily="18"/>
            </a:endParaRPr>
          </a:p>
          <a:p>
            <a:pPr marL="0" lvl="0" indent="0">
              <a:lnSpc>
                <a:spcPct val="70000"/>
              </a:lnSpc>
              <a:buNone/>
            </a:pPr>
            <a:endParaRPr lang="fr-FR" sz="900" dirty="0">
              <a:cs typeface="Times New Roman" pitchFamily="18"/>
            </a:endParaRPr>
          </a:p>
        </p:txBody>
      </p:sp>
      <p:sp>
        <p:nvSpPr>
          <p:cNvPr id="7" name="ZoneTexte 7">
            <a:extLst>
              <a:ext uri="{FF2B5EF4-FFF2-40B4-BE49-F238E27FC236}">
                <a16:creationId xmlns:a16="http://schemas.microsoft.com/office/drawing/2014/main" id="{45146CA3-9287-4C15-8036-E0A8DE9757B5}"/>
              </a:ext>
            </a:extLst>
          </p:cNvPr>
          <p:cNvSpPr txBox="1"/>
          <p:nvPr/>
        </p:nvSpPr>
        <p:spPr>
          <a:xfrm>
            <a:off x="839794" y="1290547"/>
            <a:ext cx="5256208" cy="5324532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10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  <a:ea typeface="Times New Roman" pitchFamily="18"/>
              </a:rPr>
              <a:t>Quelques belles satisfactions notamment en cross avec Erwan Querneau, excellent 27</a:t>
            </a:r>
            <a:r>
              <a:rPr lang="fr-FR" sz="1000" b="0" i="0" u="none" strike="noStrike" kern="1200" cap="none" spc="0" baseline="30000">
                <a:solidFill>
                  <a:srgbClr val="000000"/>
                </a:solidFill>
                <a:uFillTx/>
                <a:latin typeface="Calibri"/>
                <a:ea typeface="Times New Roman" pitchFamily="18"/>
              </a:rPr>
              <a:t>ème</a:t>
            </a:r>
            <a:r>
              <a:rPr lang="fr-FR" sz="10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  <a:ea typeface="Times New Roman" pitchFamily="18"/>
              </a:rPr>
              <a:t> des demi-finale , et la qualification en équipe régionale de Thomas Boulard pour le match Interligues .</a:t>
            </a: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000" b="1" i="0" u="none" strike="noStrike" kern="1200" cap="none" spc="0" baseline="0">
              <a:solidFill>
                <a:srgbClr val="000000"/>
              </a:solidFill>
              <a:uFillTx/>
              <a:latin typeface="Calibri"/>
              <a:ea typeface="Times New Roman" pitchFamily="18"/>
            </a:endParaRP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1000" b="1" i="0" u="none" strike="noStrike" kern="1200" cap="none" spc="0" baseline="0">
                <a:solidFill>
                  <a:srgbClr val="FF0000"/>
                </a:solidFill>
                <a:uFillTx/>
                <a:latin typeface="Calibri"/>
                <a:ea typeface="Times New Roman" pitchFamily="18"/>
              </a:rPr>
              <a:t>		Interrégional </a:t>
            </a: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1000" b="1" i="1" u="sng" strike="noStrike" kern="1200" cap="none" spc="0" baseline="0">
                <a:solidFill>
                  <a:srgbClr val="000000"/>
                </a:solidFill>
                <a:uFillTx/>
                <a:latin typeface="Calibri"/>
                <a:ea typeface="Times New Roman" pitchFamily="18"/>
              </a:rPr>
              <a:t>Stade </a:t>
            </a:r>
            <a:endParaRPr lang="fr-FR" sz="1000" b="1" i="1" u="none" strike="noStrike" kern="1200" cap="none" spc="0" baseline="0">
              <a:solidFill>
                <a:srgbClr val="000000"/>
              </a:solidFill>
              <a:uFillTx/>
              <a:latin typeface="Calibri"/>
              <a:ea typeface="Times New Roman" pitchFamily="18"/>
            </a:endParaRP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10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  <a:ea typeface="Times New Roman" pitchFamily="18"/>
              </a:rPr>
              <a:t>Match Interligues , Equipe Centre Val de Loire , junior : </a:t>
            </a:r>
            <a:r>
              <a:rPr lang="fr-FR" sz="1000" b="1" i="0" u="none" strike="noStrike" kern="1200" cap="none" spc="0" baseline="0">
                <a:solidFill>
                  <a:srgbClr val="000000"/>
                </a:solidFill>
                <a:uFillTx/>
                <a:latin typeface="Calibri"/>
                <a:ea typeface="Times New Roman" pitchFamily="18"/>
              </a:rPr>
              <a:t>Thomas BOULARD , Poids 6kg . </a:t>
            </a: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1000" b="0" i="1" u="none" strike="noStrike" kern="1200" cap="none" spc="0" baseline="0">
                <a:solidFill>
                  <a:srgbClr val="000000"/>
                </a:solidFill>
                <a:uFillTx/>
                <a:latin typeface="Calibri"/>
                <a:ea typeface="Times New Roman" pitchFamily="18"/>
              </a:rPr>
              <a:t> </a:t>
            </a:r>
            <a:r>
              <a:rPr lang="fr-FR" sz="10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  <a:ea typeface="Times New Roman" pitchFamily="18"/>
              </a:rPr>
              <a:t>Pré-France Individuel Junior Plein air et Salle : </a:t>
            </a:r>
            <a:r>
              <a:rPr lang="fr-FR" sz="1000" b="1" i="0" u="none" strike="noStrike" kern="1200" cap="none" spc="0" baseline="0">
                <a:solidFill>
                  <a:srgbClr val="000000"/>
                </a:solidFill>
                <a:uFillTx/>
                <a:latin typeface="Calibri"/>
                <a:ea typeface="Times New Roman" pitchFamily="18"/>
              </a:rPr>
              <a:t>Thomas BOULARD Poids 6kg </a:t>
            </a: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1000" b="1" i="1" u="sng" strike="noStrike" kern="1200" cap="none" spc="0" baseline="0">
                <a:solidFill>
                  <a:srgbClr val="000000"/>
                </a:solidFill>
                <a:uFillTx/>
                <a:latin typeface="Calibri"/>
                <a:ea typeface="Times New Roman" pitchFamily="18"/>
              </a:rPr>
              <a:t>Cross-Country</a:t>
            </a:r>
            <a:endParaRPr lang="fr-FR" sz="1000" b="1" i="1" u="none" strike="noStrike" kern="1200" cap="none" spc="0" baseline="0">
              <a:solidFill>
                <a:srgbClr val="000000"/>
              </a:solidFill>
              <a:uFillTx/>
              <a:latin typeface="Calibri"/>
              <a:ea typeface="Times New Roman" pitchFamily="18"/>
            </a:endParaRP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10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  <a:ea typeface="Times New Roman" pitchFamily="18"/>
              </a:rPr>
              <a:t>½ finale des championnats de France de cross-country: </a:t>
            </a: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1000" b="1" i="0" u="none" strike="noStrike" kern="1200" cap="none" spc="0" baseline="0">
                <a:solidFill>
                  <a:srgbClr val="000000"/>
                </a:solidFill>
                <a:uFillTx/>
                <a:latin typeface="Calibri"/>
                <a:ea typeface="Times New Roman" pitchFamily="18"/>
              </a:rPr>
              <a:t>Laurent Marin, Christophe Buisson et Emmanuel Dauvillon ( en master); Baptiste Venturi (Cad); Thibault Simon (Jun), Laurine Even (Min) , </a:t>
            </a:r>
            <a:r>
              <a:rPr lang="fr-FR" sz="1000" b="1" i="0" u="sng" strike="noStrike" kern="1200" cap="none" spc="0" baseline="0">
                <a:solidFill>
                  <a:srgbClr val="000000"/>
                </a:solidFill>
                <a:uFillTx/>
                <a:latin typeface="Calibri"/>
                <a:ea typeface="Times New Roman" pitchFamily="18"/>
              </a:rPr>
              <a:t>Erwan Querneau ( 27ème en minime )  </a:t>
            </a:r>
            <a:endParaRPr lang="fr-FR" sz="1000" b="1" i="0" u="none" strike="noStrike" kern="1200" cap="none" spc="0" baseline="0">
              <a:solidFill>
                <a:srgbClr val="000000"/>
              </a:solidFill>
              <a:uFillTx/>
              <a:latin typeface="Calibri"/>
              <a:ea typeface="Times New Roman" pitchFamily="18"/>
            </a:endParaRP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10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  <a:ea typeface="Times New Roman" pitchFamily="18"/>
              </a:rPr>
              <a:t> + étaient Qualifiés : Quentin Venturi, Remi Thénaisie, Benjamin Chéné, Clément Dujardin </a:t>
            </a: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10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  <a:ea typeface="Times New Roman" pitchFamily="18"/>
              </a:rPr>
              <a:t>Soit 10 athlètes. </a:t>
            </a: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1000" b="1" i="1" u="none" strike="noStrike" kern="1200" cap="none" spc="0" baseline="0">
                <a:solidFill>
                  <a:srgbClr val="000000"/>
                </a:solidFill>
                <a:uFillTx/>
                <a:latin typeface="Calibri"/>
                <a:ea typeface="Times New Roman" pitchFamily="18"/>
              </a:rPr>
              <a:t> </a:t>
            </a: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1000" b="1" i="1" u="none" strike="noStrike" kern="1200" cap="none" spc="0" baseline="0">
                <a:solidFill>
                  <a:srgbClr val="000000"/>
                </a:solidFill>
                <a:uFillTx/>
                <a:latin typeface="Calibri"/>
                <a:ea typeface="Times New Roman" pitchFamily="18"/>
              </a:rPr>
              <a:t>		  </a:t>
            </a:r>
            <a:r>
              <a:rPr lang="fr-FR" sz="1000" b="1" i="0" u="none" strike="noStrike" kern="1200" cap="none" spc="0" baseline="0">
                <a:solidFill>
                  <a:srgbClr val="FF0000"/>
                </a:solidFill>
                <a:uFillTx/>
                <a:latin typeface="Calibri"/>
                <a:ea typeface="Times New Roman" pitchFamily="18"/>
              </a:rPr>
              <a:t>Régional</a:t>
            </a: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1000" b="1" i="1" u="sng" strike="noStrike" kern="1200" cap="none" spc="0" baseline="0">
                <a:solidFill>
                  <a:srgbClr val="000000"/>
                </a:solidFill>
                <a:uFillTx/>
                <a:latin typeface="Calibri"/>
                <a:ea typeface="Times New Roman" pitchFamily="18"/>
              </a:rPr>
              <a:t>Stade et Salle: </a:t>
            </a: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10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  <a:ea typeface="Times New Roman" pitchFamily="18"/>
              </a:rPr>
              <a:t>Championnats Régionaux en salle Minimes </a:t>
            </a:r>
            <a:r>
              <a:rPr lang="fr-FR" sz="1000" b="1" i="0" u="none" strike="noStrike" kern="1200" cap="none" spc="0" baseline="0">
                <a:solidFill>
                  <a:srgbClr val="000000"/>
                </a:solidFill>
                <a:uFillTx/>
                <a:latin typeface="Calibri"/>
                <a:ea typeface="Times New Roman" pitchFamily="18"/>
              </a:rPr>
              <a:t>: Adrien Pigal </a:t>
            </a: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10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  <a:ea typeface="Times New Roman" pitchFamily="18"/>
              </a:rPr>
              <a:t>Championnats Régionaux en salle Junior </a:t>
            </a:r>
            <a:r>
              <a:rPr lang="fr-FR" sz="1000" b="1" i="0" u="none" strike="noStrike" kern="1200" cap="none" spc="0" baseline="0">
                <a:solidFill>
                  <a:srgbClr val="000000"/>
                </a:solidFill>
                <a:uFillTx/>
                <a:latin typeface="Calibri"/>
                <a:ea typeface="Times New Roman" pitchFamily="18"/>
              </a:rPr>
              <a:t>: Thomas Boulard , 2</a:t>
            </a:r>
            <a:r>
              <a:rPr lang="fr-FR" sz="1000" b="1" i="0" u="none" strike="noStrike" kern="1200" cap="none" spc="0" baseline="30000">
                <a:solidFill>
                  <a:srgbClr val="000000"/>
                </a:solidFill>
                <a:uFillTx/>
                <a:latin typeface="Calibri"/>
                <a:ea typeface="Times New Roman" pitchFamily="18"/>
              </a:rPr>
              <a:t>ème</a:t>
            </a:r>
            <a:r>
              <a:rPr lang="fr-FR" sz="1000" b="1" i="0" u="none" strike="noStrike" kern="1200" cap="none" spc="0" baseline="0">
                <a:solidFill>
                  <a:srgbClr val="000000"/>
                </a:solidFill>
                <a:uFillTx/>
                <a:latin typeface="Calibri"/>
                <a:ea typeface="Times New Roman" pitchFamily="18"/>
              </a:rPr>
              <a:t> au poids. </a:t>
            </a: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10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  <a:ea typeface="Times New Roman" pitchFamily="18"/>
              </a:rPr>
              <a:t>Championnats régionaux de triathlon en salle Benjamins </a:t>
            </a:r>
            <a:r>
              <a:rPr lang="fr-FR" sz="1000" b="1" i="0" u="none" strike="noStrike" kern="1200" cap="none" spc="0" baseline="0">
                <a:solidFill>
                  <a:srgbClr val="000000"/>
                </a:solidFill>
                <a:uFillTx/>
                <a:latin typeface="Calibri"/>
                <a:ea typeface="Times New Roman" pitchFamily="18"/>
              </a:rPr>
              <a:t>: Yvann Durand; Arthur Mery </a:t>
            </a: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10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  <a:ea typeface="Times New Roman" pitchFamily="18"/>
              </a:rPr>
              <a:t>Championnats régionaux de triathlon Plein Air:  6 qualifiés , </a:t>
            </a:r>
            <a:r>
              <a:rPr lang="fr-FR" sz="1000" b="1" i="0" u="none" strike="noStrike" kern="1200" cap="none" spc="0" baseline="0">
                <a:solidFill>
                  <a:srgbClr val="000000"/>
                </a:solidFill>
                <a:uFillTx/>
                <a:latin typeface="Calibri"/>
                <a:ea typeface="Times New Roman" pitchFamily="18"/>
              </a:rPr>
              <a:t>Adrien Pigal; Remi Thénaisie; Etienne Julien; Erwann Querneau; Yvann Durand; Arthur Mery. </a:t>
            </a: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10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  <a:ea typeface="Times New Roman" pitchFamily="18"/>
              </a:rPr>
              <a:t>Championnats Régionaux plein air junior : </a:t>
            </a:r>
            <a:r>
              <a:rPr lang="fr-FR" sz="1000" b="1" i="0" u="none" strike="noStrike" kern="1200" cap="none" spc="0" baseline="0">
                <a:solidFill>
                  <a:srgbClr val="000000"/>
                </a:solidFill>
                <a:uFillTx/>
                <a:latin typeface="Calibri"/>
                <a:ea typeface="Times New Roman" pitchFamily="18"/>
              </a:rPr>
              <a:t>Thomas Boulard , 2</a:t>
            </a:r>
            <a:r>
              <a:rPr lang="fr-FR" sz="1000" b="1" i="0" u="none" strike="noStrike" kern="1200" cap="none" spc="0" baseline="30000">
                <a:solidFill>
                  <a:srgbClr val="000000"/>
                </a:solidFill>
                <a:uFillTx/>
                <a:latin typeface="Calibri"/>
                <a:ea typeface="Times New Roman" pitchFamily="18"/>
              </a:rPr>
              <a:t>ème</a:t>
            </a:r>
            <a:r>
              <a:rPr lang="fr-FR" sz="1000" b="1" i="0" u="none" strike="noStrike" kern="1200" cap="none" spc="0" baseline="0">
                <a:solidFill>
                  <a:srgbClr val="000000"/>
                </a:solidFill>
                <a:uFillTx/>
                <a:latin typeface="Calibri"/>
                <a:ea typeface="Times New Roman" pitchFamily="18"/>
              </a:rPr>
              <a:t> au poids. </a:t>
            </a:r>
            <a:endParaRPr lang="fr-FR" sz="1000" b="0" i="0" u="none" strike="noStrike" kern="1200" cap="none" spc="0" baseline="0">
              <a:solidFill>
                <a:srgbClr val="000000"/>
              </a:solidFill>
              <a:uFillTx/>
              <a:latin typeface="Calibri"/>
              <a:ea typeface="Times New Roman" pitchFamily="18"/>
            </a:endParaRP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1000" b="1" i="1" u="sng" strike="noStrike" kern="1200" cap="none" spc="0" baseline="0">
                <a:solidFill>
                  <a:srgbClr val="000000"/>
                </a:solidFill>
                <a:uFillTx/>
                <a:latin typeface="Calibri"/>
                <a:ea typeface="Times New Roman" pitchFamily="18"/>
              </a:rPr>
              <a:t>Cross Country: </a:t>
            </a: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10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  <a:ea typeface="Times New Roman" pitchFamily="18"/>
              </a:rPr>
              <a:t>Match Intercomité benjamins avec équipe 37: </a:t>
            </a:r>
            <a:r>
              <a:rPr lang="fr-FR" sz="1000" b="1" i="0" u="none" strike="noStrike" kern="1200" cap="none" spc="0" baseline="0">
                <a:solidFill>
                  <a:srgbClr val="000000"/>
                </a:solidFill>
                <a:uFillTx/>
                <a:latin typeface="Calibri"/>
                <a:ea typeface="Times New Roman" pitchFamily="18"/>
              </a:rPr>
              <a:t>1</a:t>
            </a:r>
            <a:r>
              <a:rPr lang="fr-FR" sz="1000" b="1" i="0" u="none" strike="noStrike" kern="1200" cap="none" spc="0" baseline="30000">
                <a:solidFill>
                  <a:srgbClr val="000000"/>
                </a:solidFill>
                <a:uFillTx/>
                <a:latin typeface="Calibri"/>
                <a:ea typeface="Times New Roman" pitchFamily="18"/>
              </a:rPr>
              <a:t>er</a:t>
            </a:r>
            <a:r>
              <a:rPr lang="fr-FR" sz="1000" b="1" i="0" u="none" strike="noStrike" kern="1200" cap="none" spc="0" baseline="0">
                <a:solidFill>
                  <a:srgbClr val="000000"/>
                </a:solidFill>
                <a:uFillTx/>
                <a:latin typeface="Calibri"/>
                <a:ea typeface="Times New Roman" pitchFamily="18"/>
              </a:rPr>
              <a:t>  (Avec Thibault Walter; Alexis Berthomeau; Antoine Orlowski). </a:t>
            </a: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10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  <a:ea typeface="Times New Roman" pitchFamily="18"/>
              </a:rPr>
              <a:t>Championnats régionaux : </a:t>
            </a:r>
            <a:r>
              <a:rPr lang="fr-FR" sz="1000" b="1" i="0" u="none" strike="noStrike" kern="1200" cap="none" spc="0" baseline="0">
                <a:solidFill>
                  <a:srgbClr val="000000"/>
                </a:solidFill>
                <a:uFillTx/>
                <a:latin typeface="Calibri"/>
                <a:ea typeface="Times New Roman" pitchFamily="18"/>
              </a:rPr>
              <a:t>Erwan Querneau, minime , 8</a:t>
            </a:r>
            <a:r>
              <a:rPr lang="fr-FR" sz="1000" b="1" i="0" u="none" strike="noStrike" kern="1200" cap="none" spc="0" baseline="30000">
                <a:solidFill>
                  <a:srgbClr val="000000"/>
                </a:solidFill>
                <a:uFillTx/>
                <a:latin typeface="Calibri"/>
                <a:ea typeface="Times New Roman" pitchFamily="18"/>
              </a:rPr>
              <a:t>ème</a:t>
            </a:r>
            <a:r>
              <a:rPr lang="fr-FR" sz="1000" b="1" i="0" u="none" strike="noStrike" kern="1200" cap="none" spc="0" baseline="0">
                <a:solidFill>
                  <a:srgbClr val="000000"/>
                </a:solidFill>
                <a:uFillTx/>
                <a:latin typeface="Calibri"/>
                <a:ea typeface="Times New Roman" pitchFamily="18"/>
              </a:rPr>
              <a:t> ( 1</a:t>
            </a:r>
            <a:r>
              <a:rPr lang="fr-FR" sz="1000" b="1" i="0" u="none" strike="noStrike" kern="1200" cap="none" spc="0" baseline="30000">
                <a:solidFill>
                  <a:srgbClr val="000000"/>
                </a:solidFill>
                <a:uFillTx/>
                <a:latin typeface="Calibri"/>
                <a:ea typeface="Times New Roman" pitchFamily="18"/>
              </a:rPr>
              <a:t>er</a:t>
            </a:r>
            <a:r>
              <a:rPr lang="fr-FR" sz="1000" b="1" i="0" u="none" strike="noStrike" kern="1200" cap="none" spc="0" baseline="0">
                <a:solidFill>
                  <a:srgbClr val="000000"/>
                </a:solidFill>
                <a:uFillTx/>
                <a:latin typeface="Calibri"/>
                <a:ea typeface="Times New Roman" pitchFamily="18"/>
              </a:rPr>
              <a:t> du 37). </a:t>
            </a: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000" b="1" i="0" u="none" strike="noStrike" kern="0" cap="none" spc="0" baseline="0">
              <a:solidFill>
                <a:srgbClr val="000000"/>
              </a:solidFill>
              <a:uFillTx/>
              <a:latin typeface="Calibri"/>
              <a:ea typeface="Times New Roman" pitchFamily="18"/>
            </a:endParaRP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1000" b="1" i="0" u="none" strike="noStrike" kern="1200" cap="none" spc="0" baseline="0">
                <a:solidFill>
                  <a:srgbClr val="000000"/>
                </a:solidFill>
                <a:uFillTx/>
                <a:latin typeface="Calibri"/>
                <a:ea typeface="Times New Roman" pitchFamily="18"/>
              </a:rPr>
              <a:t>		</a:t>
            </a:r>
            <a:r>
              <a:rPr lang="fr-FR" sz="1000" b="1" i="0" u="none" strike="noStrike" kern="1200" cap="none" spc="0" baseline="0">
                <a:solidFill>
                  <a:srgbClr val="FF0000"/>
                </a:solidFill>
                <a:uFillTx/>
                <a:latin typeface="Calibri"/>
                <a:ea typeface="Times New Roman" pitchFamily="18"/>
              </a:rPr>
              <a:t>Départemental </a:t>
            </a:r>
            <a:r>
              <a:rPr lang="fr-FR" sz="1000" b="1" i="1" u="none" strike="noStrike" kern="0" cap="none" spc="0" baseline="0">
                <a:solidFill>
                  <a:srgbClr val="000000"/>
                </a:solidFill>
                <a:uFillTx/>
                <a:latin typeface="Calibri"/>
                <a:ea typeface="Times New Roman" pitchFamily="18"/>
              </a:rPr>
              <a:t>Champions départementaux et Podium</a:t>
            </a:r>
            <a:endParaRPr lang="fr-FR" sz="1000" b="1" i="0" u="none" strike="noStrike" kern="1200" cap="none" spc="0" baseline="0">
              <a:solidFill>
                <a:srgbClr val="FF0000"/>
              </a:solidFill>
              <a:uFillTx/>
              <a:latin typeface="Calibri"/>
              <a:ea typeface="Times New Roman" pitchFamily="18"/>
            </a:endParaRP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1000" b="1" i="1" u="sng" strike="noStrike" kern="1200" cap="none" spc="0" baseline="0">
                <a:solidFill>
                  <a:srgbClr val="000000"/>
                </a:solidFill>
                <a:uFillTx/>
                <a:latin typeface="Calibri"/>
                <a:ea typeface="Times New Roman" pitchFamily="18"/>
              </a:rPr>
              <a:t>Stade:</a:t>
            </a:r>
            <a:endParaRPr lang="fr-FR" sz="1000" b="1" i="1" u="none" strike="noStrike" kern="1200" cap="none" spc="0" baseline="0">
              <a:solidFill>
                <a:srgbClr val="000000"/>
              </a:solidFill>
              <a:uFillTx/>
              <a:latin typeface="Calibri"/>
              <a:ea typeface="Times New Roman" pitchFamily="18"/>
            </a:endParaRP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1000" b="1" i="0" u="none" strike="noStrike" kern="0" cap="none" spc="0" baseline="0">
                <a:solidFill>
                  <a:srgbClr val="000000"/>
                </a:solidFill>
                <a:uFillTx/>
                <a:latin typeface="Calibri"/>
                <a:ea typeface="Times New Roman" pitchFamily="18"/>
              </a:rPr>
              <a:t>Adrien Pigal , 200m Haies Minime et  Delphine Azan , 800m SEF </a:t>
            </a:r>
            <a:r>
              <a:rPr lang="fr-FR" sz="1000" b="1" i="0" u="none" strike="noStrike" kern="1200" cap="none" spc="0" baseline="0">
                <a:solidFill>
                  <a:srgbClr val="000000"/>
                </a:solidFill>
                <a:uFillTx/>
                <a:latin typeface="Calibri"/>
                <a:ea typeface="Times New Roman" pitchFamily="18"/>
              </a:rPr>
              <a:t> </a:t>
            </a: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1000" b="1" i="1" u="sng" strike="noStrike" kern="1200" cap="none" spc="0" baseline="0">
                <a:solidFill>
                  <a:srgbClr val="000000"/>
                </a:solidFill>
                <a:uFillTx/>
                <a:latin typeface="Calibri"/>
                <a:ea typeface="Times New Roman" pitchFamily="18"/>
              </a:rPr>
              <a:t>Cross-Country :</a:t>
            </a:r>
            <a:r>
              <a:rPr lang="fr-FR" sz="10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  <a:ea typeface="Times New Roman" pitchFamily="18"/>
              </a:rPr>
              <a:t>  Championnat départemental </a:t>
            </a:r>
            <a:r>
              <a:rPr lang="fr-FR" sz="1000" b="1" i="0" u="none" strike="noStrike" kern="1200" cap="none" spc="0" baseline="0">
                <a:solidFill>
                  <a:srgbClr val="000000"/>
                </a:solidFill>
                <a:uFillTx/>
                <a:latin typeface="Calibri"/>
                <a:ea typeface="Times New Roman" pitchFamily="18"/>
              </a:rPr>
              <a:t>Erwan Querneau ; 3</a:t>
            </a:r>
            <a:r>
              <a:rPr lang="fr-FR" sz="1000" b="1" i="0" u="none" strike="noStrike" kern="1200" cap="none" spc="0" baseline="30000">
                <a:solidFill>
                  <a:srgbClr val="000000"/>
                </a:solidFill>
                <a:uFillTx/>
                <a:latin typeface="Calibri"/>
                <a:ea typeface="Times New Roman" pitchFamily="18"/>
              </a:rPr>
              <a:t>ème</a:t>
            </a:r>
            <a:r>
              <a:rPr lang="fr-FR" sz="1000" b="1" i="0" u="none" strike="noStrike" kern="1200" cap="none" spc="0" baseline="0">
                <a:solidFill>
                  <a:srgbClr val="000000"/>
                </a:solidFill>
                <a:uFillTx/>
                <a:latin typeface="Calibri"/>
                <a:ea typeface="Times New Roman" pitchFamily="18"/>
              </a:rPr>
              <a:t> Minime . </a:t>
            </a: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1000" b="1" i="1" u="none" strike="noStrike" kern="0" cap="none" spc="0" baseline="0">
                <a:solidFill>
                  <a:srgbClr val="000000"/>
                </a:solidFill>
                <a:uFillTx/>
                <a:latin typeface="Calibri"/>
                <a:ea typeface="Times New Roman" pitchFamily="18"/>
              </a:rPr>
              <a:t>Challenge Cross Touraine:  </a:t>
            </a:r>
            <a:r>
              <a:rPr lang="fr-FR" sz="1000" b="1" i="0" u="none" strike="noStrike" kern="0" cap="none" spc="0" baseline="0">
                <a:solidFill>
                  <a:srgbClr val="000000"/>
                </a:solidFill>
                <a:uFillTx/>
                <a:latin typeface="Calibri"/>
                <a:ea typeface="Times New Roman" pitchFamily="18"/>
              </a:rPr>
              <a:t>Minimes Garçons: Erwan Querneau, 2</a:t>
            </a:r>
            <a:r>
              <a:rPr lang="fr-FR" sz="1000" b="1" i="0" u="none" strike="noStrike" kern="0" cap="none" spc="0" baseline="30000">
                <a:solidFill>
                  <a:srgbClr val="000000"/>
                </a:solidFill>
                <a:uFillTx/>
                <a:latin typeface="Calibri"/>
                <a:ea typeface="Times New Roman" pitchFamily="18"/>
              </a:rPr>
              <a:t>ème;</a:t>
            </a:r>
            <a:r>
              <a:rPr lang="fr-FR" sz="1000" b="1" i="0" u="none" strike="noStrike" kern="0" cap="none" spc="0" baseline="0">
                <a:solidFill>
                  <a:srgbClr val="000000"/>
                </a:solidFill>
                <a:uFillTx/>
                <a:latin typeface="Calibri"/>
                <a:ea typeface="Times New Roman" pitchFamily="18"/>
              </a:rPr>
              <a:t> ; Juniors Hommes : Thibault Simon, 1</a:t>
            </a:r>
            <a:r>
              <a:rPr lang="fr-FR" sz="1000" b="1" i="0" u="none" strike="noStrike" kern="0" cap="none" spc="0" baseline="30000">
                <a:solidFill>
                  <a:srgbClr val="000000"/>
                </a:solidFill>
                <a:uFillTx/>
                <a:latin typeface="Calibri"/>
                <a:ea typeface="Times New Roman" pitchFamily="18"/>
              </a:rPr>
              <a:t>er</a:t>
            </a:r>
            <a:r>
              <a:rPr lang="fr-FR" sz="1000" b="1" i="0" u="none" strike="noStrike" kern="0" cap="none" spc="0" baseline="0">
                <a:solidFill>
                  <a:srgbClr val="000000"/>
                </a:solidFill>
                <a:uFillTx/>
                <a:latin typeface="Calibri"/>
                <a:ea typeface="Times New Roman" pitchFamily="18"/>
              </a:rPr>
              <a:t>; Espoirs femmes :Romane Expert, 1ére; Seniors femmes : Chloé Juan, 3</a:t>
            </a:r>
            <a:r>
              <a:rPr lang="fr-FR" sz="1000" b="1" i="0" u="none" strike="noStrike" kern="0" cap="none" spc="0" baseline="30000">
                <a:solidFill>
                  <a:srgbClr val="000000"/>
                </a:solidFill>
                <a:uFillTx/>
                <a:latin typeface="Calibri"/>
                <a:ea typeface="Times New Roman" pitchFamily="18"/>
              </a:rPr>
              <a:t>ème</a:t>
            </a:r>
            <a:r>
              <a:rPr lang="fr-FR" sz="1000" b="1" i="0" u="none" strike="noStrike" kern="0" cap="none" spc="0" baseline="0">
                <a:solidFill>
                  <a:srgbClr val="000000"/>
                </a:solidFill>
                <a:uFillTx/>
                <a:latin typeface="Calibri"/>
                <a:ea typeface="Times New Roman" pitchFamily="18"/>
              </a:rPr>
              <a:t>. </a:t>
            </a:r>
            <a:endParaRPr lang="fr-FR" sz="1000" b="1" i="0" u="none" strike="noStrike" kern="1200" cap="none" spc="0" baseline="0">
              <a:solidFill>
                <a:srgbClr val="000000"/>
              </a:solidFill>
              <a:uFillTx/>
              <a:latin typeface="Calibri"/>
              <a:ea typeface="Times New Roman" pitchFamily="18"/>
            </a:endParaRP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1000" b="1" i="1" u="sng" strike="noStrike" kern="0" cap="none" spc="0" baseline="0">
                <a:solidFill>
                  <a:srgbClr val="000000"/>
                </a:solidFill>
                <a:uFillTx/>
                <a:latin typeface="Calibri"/>
                <a:ea typeface="Times New Roman" pitchFamily="18"/>
              </a:rPr>
              <a:t>Trail: </a:t>
            </a:r>
            <a:r>
              <a:rPr lang="fr-FR" sz="1000" b="0" i="1" u="none" strike="noStrike" kern="0" cap="none" spc="0" baseline="0">
                <a:solidFill>
                  <a:srgbClr val="000000"/>
                </a:solidFill>
                <a:uFillTx/>
                <a:latin typeface="Calibri"/>
                <a:ea typeface="Times New Roman" pitchFamily="18"/>
              </a:rPr>
              <a:t>Challenge trail 37 : </a:t>
            </a:r>
            <a:r>
              <a:rPr lang="fr-FR" sz="1000" b="1" i="1" u="none" strike="noStrike" kern="0" cap="none" spc="0" baseline="0">
                <a:solidFill>
                  <a:srgbClr val="000000"/>
                </a:solidFill>
                <a:uFillTx/>
                <a:latin typeface="Calibri"/>
                <a:ea typeface="Times New Roman" pitchFamily="18"/>
              </a:rPr>
              <a:t>David Orlowski , 6</a:t>
            </a:r>
            <a:r>
              <a:rPr lang="fr-FR" sz="1000" b="1" i="1" u="none" strike="noStrike" kern="0" cap="none" spc="0" baseline="30000">
                <a:solidFill>
                  <a:srgbClr val="000000"/>
                </a:solidFill>
                <a:uFillTx/>
                <a:latin typeface="Calibri"/>
                <a:ea typeface="Times New Roman" pitchFamily="18"/>
              </a:rPr>
              <a:t>ème</a:t>
            </a:r>
            <a:r>
              <a:rPr lang="fr-FR" sz="1000" b="1" i="1" u="none" strike="noStrike" kern="0" cap="none" spc="0" baseline="0">
                <a:solidFill>
                  <a:srgbClr val="000000"/>
                </a:solidFill>
                <a:uFillTx/>
                <a:latin typeface="Calibri"/>
                <a:ea typeface="Times New Roman" pitchFamily="18"/>
              </a:rPr>
              <a:t> </a:t>
            </a:r>
            <a:endParaRPr lang="fr-FR" sz="1000" b="1" i="1" u="none" strike="noStrike" kern="1200" cap="none" spc="0" baseline="0">
              <a:solidFill>
                <a:srgbClr val="000000"/>
              </a:solidFill>
              <a:uFillTx/>
              <a:latin typeface="Calibri"/>
              <a:ea typeface="Times New Roman" pitchFamily="18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2D18795-5879-4BE4-B69A-6B50A2FE8432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9784" y="365129"/>
            <a:ext cx="10515600" cy="444764"/>
          </a:xfrm>
          <a:solidFill>
            <a:srgbClr val="00B050"/>
          </a:solidFill>
        </p:spPr>
        <p:txBody>
          <a:bodyPr anchorCtr="1"/>
          <a:lstStyle/>
          <a:p>
            <a:pPr lvl="0" algn="ctr"/>
            <a:r>
              <a:rPr lang="fr-FR" sz="2400" b="1"/>
              <a:t>Les équipes du club 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4BAA04E5-A8B2-45F2-8C65-766DF06DF5C3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839784" y="1889086"/>
            <a:ext cx="5157782" cy="374465"/>
          </a:xfrm>
        </p:spPr>
        <p:txBody>
          <a:bodyPr anchorCtr="1"/>
          <a:lstStyle/>
          <a:p>
            <a:pPr lvl="0" algn="ctr"/>
            <a:r>
              <a:rPr lang="fr-FR" sz="2000"/>
              <a:t>2018-2019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D7E61E5A-E1F0-4D3F-9553-A90DF712F7F2}"/>
              </a:ext>
            </a:extLst>
          </p:cNvPr>
          <p:cNvSpPr txBox="1">
            <a:spLocks noGrp="1"/>
          </p:cNvSpPr>
          <p:nvPr>
            <p:ph type="body" idx="3"/>
          </p:nvPr>
        </p:nvSpPr>
        <p:spPr>
          <a:xfrm>
            <a:off x="839784" y="3066092"/>
            <a:ext cx="5074984" cy="3056711"/>
          </a:xfrm>
        </p:spPr>
        <p:txBody>
          <a:bodyPr anchor="t"/>
          <a:lstStyle/>
          <a:p>
            <a:pPr lvl="0"/>
            <a:r>
              <a:rPr lang="fr-FR" sz="1000" i="1" u="sng" dirty="0">
                <a:cs typeface="Times New Roman" pitchFamily="18"/>
              </a:rPr>
              <a:t>Stade : </a:t>
            </a:r>
          </a:p>
          <a:p>
            <a:pPr lvl="0"/>
            <a:r>
              <a:rPr lang="fr-FR" sz="1000" b="0" dirty="0">
                <a:cs typeface="Times New Roman" pitchFamily="18"/>
              </a:rPr>
              <a:t>Championnats départementaux 4x60m </a:t>
            </a:r>
            <a:r>
              <a:rPr lang="fr-FR" sz="1000" dirty="0">
                <a:cs typeface="Times New Roman" pitchFamily="18"/>
              </a:rPr>
              <a:t>: 3</a:t>
            </a:r>
            <a:r>
              <a:rPr lang="fr-FR" sz="1000" baseline="30000" dirty="0">
                <a:cs typeface="Times New Roman" pitchFamily="18"/>
              </a:rPr>
              <a:t>ème</a:t>
            </a:r>
            <a:r>
              <a:rPr lang="fr-FR" sz="1000" dirty="0">
                <a:cs typeface="Times New Roman" pitchFamily="18"/>
              </a:rPr>
              <a:t> Minimes, 31’’84 ( </a:t>
            </a:r>
            <a:r>
              <a:rPr lang="fr-FR" sz="1000" dirty="0" err="1">
                <a:cs typeface="Times New Roman" pitchFamily="18"/>
              </a:rPr>
              <a:t>A.Pigal</a:t>
            </a:r>
            <a:r>
              <a:rPr lang="fr-FR" sz="1000" dirty="0">
                <a:cs typeface="Times New Roman" pitchFamily="18"/>
              </a:rPr>
              <a:t>; </a:t>
            </a:r>
            <a:r>
              <a:rPr lang="fr-FR" sz="1000" dirty="0" err="1">
                <a:cs typeface="Times New Roman" pitchFamily="18"/>
              </a:rPr>
              <a:t>E.Julien</a:t>
            </a:r>
            <a:r>
              <a:rPr lang="fr-FR" sz="1000" dirty="0">
                <a:cs typeface="Times New Roman" pitchFamily="18"/>
              </a:rPr>
              <a:t>; </a:t>
            </a:r>
            <a:r>
              <a:rPr lang="fr-FR" sz="1000" dirty="0" err="1">
                <a:cs typeface="Times New Roman" pitchFamily="18"/>
              </a:rPr>
              <a:t>Q.venturi</a:t>
            </a:r>
            <a:r>
              <a:rPr lang="fr-FR" sz="1000" dirty="0">
                <a:cs typeface="Times New Roman" pitchFamily="18"/>
              </a:rPr>
              <a:t>; </a:t>
            </a:r>
            <a:r>
              <a:rPr lang="fr-FR" sz="1000" dirty="0" err="1">
                <a:cs typeface="Times New Roman" pitchFamily="18"/>
              </a:rPr>
              <a:t>R.Thénaisie</a:t>
            </a:r>
            <a:r>
              <a:rPr lang="fr-FR" sz="1000" dirty="0">
                <a:cs typeface="Times New Roman" pitchFamily="18"/>
              </a:rPr>
              <a:t> ) </a:t>
            </a:r>
          </a:p>
          <a:p>
            <a:pPr lvl="0"/>
            <a:r>
              <a:rPr lang="fr-FR" sz="1000" b="0" dirty="0">
                <a:cs typeface="Times New Roman" pitchFamily="18"/>
              </a:rPr>
              <a:t>Interclubs Régionaux Seniors : </a:t>
            </a:r>
            <a:r>
              <a:rPr lang="fr-FR" sz="1000" dirty="0">
                <a:cs typeface="Times New Roman" pitchFamily="18"/>
              </a:rPr>
              <a:t>1</a:t>
            </a:r>
            <a:r>
              <a:rPr lang="fr-FR" sz="1000" baseline="30000" dirty="0">
                <a:cs typeface="Times New Roman" pitchFamily="18"/>
              </a:rPr>
              <a:t>er</a:t>
            </a:r>
            <a:r>
              <a:rPr lang="fr-FR" sz="1000" dirty="0">
                <a:cs typeface="Times New Roman" pitchFamily="18"/>
              </a:rPr>
              <a:t> Tour, 11593 pts; 24</a:t>
            </a:r>
            <a:r>
              <a:rPr lang="fr-FR" sz="1000" baseline="30000" dirty="0">
                <a:cs typeface="Times New Roman" pitchFamily="18"/>
              </a:rPr>
              <a:t>ème</a:t>
            </a:r>
            <a:r>
              <a:rPr lang="fr-FR" sz="1000" dirty="0">
                <a:cs typeface="Times New Roman" pitchFamily="18"/>
              </a:rPr>
              <a:t> de la Ligue; 2</a:t>
            </a:r>
            <a:r>
              <a:rPr lang="fr-FR" sz="1000" baseline="30000" dirty="0">
                <a:cs typeface="Times New Roman" pitchFamily="18"/>
              </a:rPr>
              <a:t>ème</a:t>
            </a:r>
            <a:r>
              <a:rPr lang="fr-FR" sz="1000" dirty="0">
                <a:cs typeface="Times New Roman" pitchFamily="18"/>
              </a:rPr>
              <a:t>, 13309pts, 14</a:t>
            </a:r>
            <a:r>
              <a:rPr lang="fr-FR" sz="1000" baseline="30000" dirty="0">
                <a:cs typeface="Times New Roman" pitchFamily="18"/>
              </a:rPr>
              <a:t>ème</a:t>
            </a:r>
            <a:r>
              <a:rPr lang="fr-FR" sz="1000" dirty="0">
                <a:cs typeface="Times New Roman" pitchFamily="18"/>
              </a:rPr>
              <a:t> de la Ligue  . </a:t>
            </a:r>
          </a:p>
          <a:p>
            <a:pPr lvl="0"/>
            <a:r>
              <a:rPr lang="fr-FR" sz="1000" b="0" dirty="0">
                <a:cs typeface="Times New Roman" pitchFamily="18"/>
              </a:rPr>
              <a:t>Challenge régional Equipe Athlé Tour Estival : </a:t>
            </a:r>
            <a:r>
              <a:rPr lang="fr-FR" sz="1000" dirty="0">
                <a:cs typeface="Times New Roman" pitchFamily="18"/>
              </a:rPr>
              <a:t>Benjamins , 4</a:t>
            </a:r>
            <a:r>
              <a:rPr lang="fr-FR" sz="1000" baseline="30000" dirty="0">
                <a:cs typeface="Times New Roman" pitchFamily="18"/>
              </a:rPr>
              <a:t>ème</a:t>
            </a:r>
            <a:r>
              <a:rPr lang="fr-FR" sz="1000" dirty="0">
                <a:cs typeface="Times New Roman" pitchFamily="18"/>
              </a:rPr>
              <a:t> , 250pts ; Minimes , 3</a:t>
            </a:r>
            <a:r>
              <a:rPr lang="fr-FR" sz="1000" baseline="30000" dirty="0">
                <a:cs typeface="Times New Roman" pitchFamily="18"/>
              </a:rPr>
              <a:t>ème</a:t>
            </a:r>
            <a:r>
              <a:rPr lang="fr-FR" sz="1000" dirty="0">
                <a:cs typeface="Times New Roman" pitchFamily="18"/>
              </a:rPr>
              <a:t> , 267pts. </a:t>
            </a:r>
          </a:p>
          <a:p>
            <a:pPr lvl="0"/>
            <a:r>
              <a:rPr lang="fr-FR" sz="1000" i="1" u="sng" dirty="0">
                <a:cs typeface="Times New Roman" pitchFamily="18"/>
              </a:rPr>
              <a:t>Cross-Country:</a:t>
            </a:r>
            <a:endParaRPr lang="fr-FR" sz="1000" b="0" dirty="0">
              <a:cs typeface="Times New Roman" pitchFamily="18"/>
            </a:endParaRPr>
          </a:p>
          <a:p>
            <a:pPr lvl="0"/>
            <a:r>
              <a:rPr lang="fr-FR" sz="1000" b="0" dirty="0">
                <a:cs typeface="Times New Roman" pitchFamily="18"/>
              </a:rPr>
              <a:t>Championnats départementaux : </a:t>
            </a:r>
            <a:r>
              <a:rPr lang="fr-FR" sz="1000" dirty="0">
                <a:cs typeface="Times New Roman" pitchFamily="18"/>
              </a:rPr>
              <a:t>Poussines: 2</a:t>
            </a:r>
            <a:r>
              <a:rPr lang="fr-FR" sz="1000" baseline="30000" dirty="0">
                <a:cs typeface="Times New Roman" pitchFamily="18"/>
              </a:rPr>
              <a:t>ème</a:t>
            </a:r>
            <a:r>
              <a:rPr lang="fr-FR" sz="1000" dirty="0">
                <a:cs typeface="Times New Roman" pitchFamily="18"/>
              </a:rPr>
              <a:t>; Poussins: 3</a:t>
            </a:r>
            <a:r>
              <a:rPr lang="fr-FR" sz="1000" baseline="30000" dirty="0">
                <a:cs typeface="Times New Roman" pitchFamily="18"/>
              </a:rPr>
              <a:t>ème</a:t>
            </a:r>
            <a:r>
              <a:rPr lang="fr-FR" sz="1000" dirty="0">
                <a:cs typeface="Times New Roman" pitchFamily="18"/>
              </a:rPr>
              <a:t>; Benjamins : 2</a:t>
            </a:r>
            <a:r>
              <a:rPr lang="fr-FR" sz="1000" baseline="30000" dirty="0">
                <a:cs typeface="Times New Roman" pitchFamily="18"/>
              </a:rPr>
              <a:t>ème</a:t>
            </a:r>
            <a:r>
              <a:rPr lang="fr-FR" sz="1000" dirty="0">
                <a:cs typeface="Times New Roman" pitchFamily="18"/>
              </a:rPr>
              <a:t>; Minimes Garçons : 4</a:t>
            </a:r>
            <a:r>
              <a:rPr lang="fr-FR" sz="1000" baseline="30000" dirty="0">
                <a:cs typeface="Times New Roman" pitchFamily="18"/>
              </a:rPr>
              <a:t>ème</a:t>
            </a:r>
            <a:r>
              <a:rPr lang="fr-FR" sz="1000" dirty="0">
                <a:cs typeface="Times New Roman" pitchFamily="18"/>
              </a:rPr>
              <a:t> ; Masters : 3 équipes ( Eq 1: 10</a:t>
            </a:r>
            <a:r>
              <a:rPr lang="fr-FR" sz="1000" baseline="30000" dirty="0">
                <a:cs typeface="Times New Roman" pitchFamily="18"/>
              </a:rPr>
              <a:t>ème</a:t>
            </a:r>
            <a:r>
              <a:rPr lang="fr-FR" sz="1000" dirty="0">
                <a:cs typeface="Times New Roman" pitchFamily="18"/>
              </a:rPr>
              <a:t>); Femmes : 12</a:t>
            </a:r>
            <a:r>
              <a:rPr lang="fr-FR" sz="1000" baseline="30000" dirty="0">
                <a:cs typeface="Times New Roman" pitchFamily="18"/>
              </a:rPr>
              <a:t>ème</a:t>
            </a:r>
            <a:r>
              <a:rPr lang="fr-FR" sz="1000" dirty="0">
                <a:cs typeface="Times New Roman" pitchFamily="18"/>
              </a:rPr>
              <a:t> </a:t>
            </a:r>
          </a:p>
          <a:p>
            <a:pPr lvl="0"/>
            <a:r>
              <a:rPr lang="fr-FR" sz="1000" b="0" dirty="0">
                <a:cs typeface="Times New Roman" pitchFamily="18"/>
              </a:rPr>
              <a:t>Championnats régionaux : M</a:t>
            </a:r>
            <a:r>
              <a:rPr lang="fr-FR" sz="1000" dirty="0">
                <a:cs typeface="Times New Roman" pitchFamily="18"/>
              </a:rPr>
              <a:t>inimes garçons, 12</a:t>
            </a:r>
            <a:r>
              <a:rPr lang="fr-FR" sz="1000" baseline="30000" dirty="0">
                <a:cs typeface="Times New Roman" pitchFamily="18"/>
              </a:rPr>
              <a:t>ème</a:t>
            </a:r>
            <a:r>
              <a:rPr lang="fr-FR" sz="1000" dirty="0">
                <a:cs typeface="Times New Roman" pitchFamily="18"/>
              </a:rPr>
              <a:t> </a:t>
            </a:r>
          </a:p>
          <a:p>
            <a:pPr lvl="0"/>
            <a:r>
              <a:rPr lang="fr-FR" sz="1000" i="1" u="sng" dirty="0">
                <a:cs typeface="Times New Roman" pitchFamily="18"/>
              </a:rPr>
              <a:t>Hors Stade : </a:t>
            </a:r>
          </a:p>
          <a:p>
            <a:pPr lvl="0"/>
            <a:r>
              <a:rPr lang="fr-FR" sz="1000" b="0" dirty="0">
                <a:cs typeface="Times New Roman" pitchFamily="18"/>
              </a:rPr>
              <a:t>Championnats départementaux d’Ekiden : </a:t>
            </a:r>
            <a:r>
              <a:rPr lang="fr-FR" sz="1000" dirty="0">
                <a:cs typeface="Times New Roman" pitchFamily="18"/>
              </a:rPr>
              <a:t>7 équipes dont 3 mixtes ( équipe 1 mixte : 28</a:t>
            </a:r>
            <a:r>
              <a:rPr lang="fr-FR" sz="1000" baseline="30000" dirty="0">
                <a:cs typeface="Times New Roman" pitchFamily="18"/>
              </a:rPr>
              <a:t>ème</a:t>
            </a:r>
            <a:r>
              <a:rPr lang="fr-FR" sz="1000" dirty="0">
                <a:cs typeface="Times New Roman" pitchFamily="18"/>
              </a:rPr>
              <a:t> scratch , 5</a:t>
            </a:r>
            <a:r>
              <a:rPr lang="fr-FR" sz="1000" baseline="30000" dirty="0">
                <a:cs typeface="Times New Roman" pitchFamily="18"/>
              </a:rPr>
              <a:t>ème</a:t>
            </a:r>
            <a:r>
              <a:rPr lang="fr-FR" sz="1000" dirty="0">
                <a:cs typeface="Times New Roman" pitchFamily="18"/>
              </a:rPr>
              <a:t> mixte ; 2h54’49’’).</a:t>
            </a:r>
            <a:r>
              <a:rPr lang="fr-FR" sz="1000" b="0" dirty="0">
                <a:cs typeface="Times New Roman" pitchFamily="18"/>
              </a:rPr>
              <a:t>  300 équipes classées. 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814D41F3-370E-4F65-A9AC-00CF51A040C5}"/>
              </a:ext>
            </a:extLst>
          </p:cNvPr>
          <p:cNvSpPr txBox="1">
            <a:spLocks noGrp="1"/>
          </p:cNvSpPr>
          <p:nvPr>
            <p:ph idx="2"/>
          </p:nvPr>
        </p:nvSpPr>
        <p:spPr>
          <a:xfrm>
            <a:off x="6168204" y="1889086"/>
            <a:ext cx="5184007" cy="374465"/>
          </a:xfrm>
          <a:gradFill>
            <a:gsLst>
              <a:gs pos="0">
                <a:srgbClr val="F6F8FC"/>
              </a:gs>
              <a:gs pos="100000">
                <a:srgbClr val="ABC0E4"/>
              </a:gs>
            </a:gsLst>
            <a:lin ang="5400000"/>
          </a:gradFill>
        </p:spPr>
        <p:txBody>
          <a:bodyPr anchor="b" anchorCtr="1"/>
          <a:lstStyle/>
          <a:p>
            <a:pPr marL="0" lvl="0" indent="0" algn="ctr">
              <a:lnSpc>
                <a:spcPct val="80000"/>
              </a:lnSpc>
              <a:buNone/>
            </a:pPr>
            <a:r>
              <a:rPr lang="fr-FR" sz="2200" b="1" dirty="0"/>
              <a:t>2019-2021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40D0AB26-931D-4B29-AC31-062A90D8B31D}"/>
              </a:ext>
            </a:extLst>
          </p:cNvPr>
          <p:cNvSpPr txBox="1">
            <a:spLocks noGrp="1"/>
          </p:cNvSpPr>
          <p:nvPr>
            <p:ph idx="4"/>
          </p:nvPr>
        </p:nvSpPr>
        <p:spPr>
          <a:xfrm>
            <a:off x="6168212" y="2835105"/>
            <a:ext cx="5183998" cy="3668080"/>
          </a:xfrm>
          <a:blipFill>
            <a:blip r:embed="rId3">
              <a:alphaModFix amt="43000"/>
            </a:blip>
            <a:tile sx="100000" sy="100000" algn="tl"/>
          </a:blipFill>
        </p:spPr>
        <p:txBody>
          <a:bodyPr/>
          <a:lstStyle/>
          <a:p>
            <a:pPr marL="0" lvl="0" indent="0">
              <a:lnSpc>
                <a:spcPct val="80000"/>
              </a:lnSpc>
              <a:buNone/>
            </a:pPr>
            <a:r>
              <a:rPr lang="fr-FR" sz="1000" b="1" i="1" u="sng" dirty="0">
                <a:cs typeface="Times New Roman" pitchFamily="18"/>
              </a:rPr>
              <a:t>Stade : </a:t>
            </a:r>
          </a:p>
          <a:p>
            <a:pPr marL="0" lvl="0" indent="0">
              <a:lnSpc>
                <a:spcPct val="80000"/>
              </a:lnSpc>
              <a:buNone/>
            </a:pPr>
            <a:r>
              <a:rPr lang="fr-FR" sz="1000" dirty="0">
                <a:cs typeface="Times New Roman" pitchFamily="18"/>
              </a:rPr>
              <a:t>Challenge régional </a:t>
            </a:r>
            <a:r>
              <a:rPr lang="fr-FR" sz="1000" dirty="0" err="1">
                <a:cs typeface="Times New Roman" pitchFamily="18"/>
              </a:rPr>
              <a:t>Equip</a:t>
            </a:r>
            <a:r>
              <a:rPr lang="fr-FR" sz="1000" dirty="0">
                <a:cs typeface="Times New Roman" pitchFamily="18"/>
              </a:rPr>
              <a:t> Athlé Tour Automnal 2019: </a:t>
            </a:r>
            <a:r>
              <a:rPr lang="fr-FR" sz="1000" b="1" dirty="0">
                <a:cs typeface="Times New Roman" pitchFamily="18"/>
              </a:rPr>
              <a:t>Benjamins, 7</a:t>
            </a:r>
            <a:r>
              <a:rPr lang="fr-FR" sz="1000" b="1" baseline="30000" dirty="0">
                <a:cs typeface="Times New Roman" pitchFamily="18"/>
              </a:rPr>
              <a:t>ème</a:t>
            </a:r>
            <a:r>
              <a:rPr lang="fr-FR" sz="1000" b="1" dirty="0">
                <a:cs typeface="Times New Roman" pitchFamily="18"/>
              </a:rPr>
              <a:t>, 249pts. Minimes , 12</a:t>
            </a:r>
            <a:r>
              <a:rPr lang="fr-FR" sz="1000" b="1" baseline="30000" dirty="0">
                <a:cs typeface="Times New Roman" pitchFamily="18"/>
              </a:rPr>
              <a:t>ème</a:t>
            </a:r>
            <a:r>
              <a:rPr lang="fr-FR" sz="1000" b="1" dirty="0">
                <a:cs typeface="Times New Roman" pitchFamily="18"/>
              </a:rPr>
              <a:t> , 247pts   </a:t>
            </a:r>
            <a:r>
              <a:rPr lang="fr-FR" sz="1000" dirty="0">
                <a:cs typeface="Times New Roman" pitchFamily="18"/>
              </a:rPr>
              <a:t>2020 : </a:t>
            </a:r>
            <a:r>
              <a:rPr lang="fr-FR" sz="1000" b="1" dirty="0">
                <a:cs typeface="Times New Roman" pitchFamily="18"/>
              </a:rPr>
              <a:t>Benjamines , 14</a:t>
            </a:r>
            <a:r>
              <a:rPr lang="fr-FR" sz="1000" b="1" baseline="30000" dirty="0">
                <a:cs typeface="Times New Roman" pitchFamily="18"/>
              </a:rPr>
              <a:t>ème</a:t>
            </a:r>
            <a:r>
              <a:rPr lang="fr-FR" sz="1000" b="1" dirty="0">
                <a:cs typeface="Times New Roman" pitchFamily="18"/>
              </a:rPr>
              <a:t>, 235pts . Benjamins 13èmes , 200pts.</a:t>
            </a:r>
          </a:p>
          <a:p>
            <a:pPr marL="0" lvl="0" indent="0">
              <a:lnSpc>
                <a:spcPct val="80000"/>
              </a:lnSpc>
              <a:buNone/>
            </a:pPr>
            <a:r>
              <a:rPr lang="fr-FR" sz="1000" b="1" i="1" u="sng" dirty="0">
                <a:cs typeface="Times New Roman" pitchFamily="18"/>
              </a:rPr>
              <a:t>Cross-Country: </a:t>
            </a:r>
          </a:p>
          <a:p>
            <a:pPr marL="0" lvl="0" indent="0">
              <a:lnSpc>
                <a:spcPct val="80000"/>
              </a:lnSpc>
              <a:buNone/>
            </a:pPr>
            <a:r>
              <a:rPr lang="fr-FR" sz="1000" dirty="0">
                <a:cs typeface="Times New Roman" pitchFamily="18"/>
              </a:rPr>
              <a:t>Championnats départementaux : </a:t>
            </a:r>
            <a:r>
              <a:rPr lang="fr-FR" sz="1000" b="1" dirty="0">
                <a:cs typeface="Times New Roman" pitchFamily="18"/>
              </a:rPr>
              <a:t>Poussines , 3 équipes  ( équipe 1: 1</a:t>
            </a:r>
            <a:r>
              <a:rPr lang="fr-FR" sz="1000" b="1" baseline="30000" dirty="0">
                <a:cs typeface="Times New Roman" pitchFamily="18"/>
              </a:rPr>
              <a:t>ère</a:t>
            </a:r>
            <a:r>
              <a:rPr lang="fr-FR" sz="1000" b="1" dirty="0">
                <a:cs typeface="Times New Roman" pitchFamily="18"/>
              </a:rPr>
              <a:t>) ; Poussins , 3 équipes ( équipe1: 1</a:t>
            </a:r>
            <a:r>
              <a:rPr lang="fr-FR" sz="1000" b="1" baseline="30000" dirty="0">
                <a:cs typeface="Times New Roman" pitchFamily="18"/>
              </a:rPr>
              <a:t>ère</a:t>
            </a:r>
            <a:r>
              <a:rPr lang="fr-FR" sz="1000" b="1" dirty="0">
                <a:cs typeface="Times New Roman" pitchFamily="18"/>
              </a:rPr>
              <a:t> ); Benjamins , 2</a:t>
            </a:r>
            <a:r>
              <a:rPr lang="fr-FR" sz="1000" b="1" baseline="30000" dirty="0">
                <a:cs typeface="Times New Roman" pitchFamily="18"/>
              </a:rPr>
              <a:t>ème</a:t>
            </a:r>
            <a:r>
              <a:rPr lang="fr-FR" sz="1000" b="1" dirty="0">
                <a:cs typeface="Times New Roman" pitchFamily="18"/>
              </a:rPr>
              <a:t> ; Masters , 2 équipes ( équipe 1 : 11</a:t>
            </a:r>
            <a:r>
              <a:rPr lang="fr-FR" sz="1000" b="1" baseline="30000" dirty="0">
                <a:cs typeface="Times New Roman" pitchFamily="18"/>
              </a:rPr>
              <a:t>ème</a:t>
            </a:r>
            <a:r>
              <a:rPr lang="fr-FR" sz="1000" b="1" dirty="0">
                <a:cs typeface="Times New Roman" pitchFamily="18"/>
              </a:rPr>
              <a:t>) ; Femmes : 2 équipes ( équipe 1 : 13</a:t>
            </a:r>
            <a:r>
              <a:rPr lang="fr-FR" sz="1000" b="1" baseline="30000" dirty="0">
                <a:cs typeface="Times New Roman" pitchFamily="18"/>
              </a:rPr>
              <a:t>ème</a:t>
            </a:r>
            <a:r>
              <a:rPr lang="fr-FR" sz="1000" b="1" dirty="0">
                <a:cs typeface="Times New Roman" pitchFamily="18"/>
              </a:rPr>
              <a:t>). </a:t>
            </a:r>
          </a:p>
          <a:p>
            <a:pPr marL="0" lvl="0" indent="0">
              <a:lnSpc>
                <a:spcPct val="80000"/>
              </a:lnSpc>
              <a:buNone/>
            </a:pPr>
            <a:r>
              <a:rPr lang="fr-FR" sz="1000" dirty="0">
                <a:cs typeface="Times New Roman" pitchFamily="18"/>
              </a:rPr>
              <a:t>Championnats Départementaux de Cross Relais Mixte: </a:t>
            </a:r>
            <a:r>
              <a:rPr lang="fr-FR" sz="1000" b="1" dirty="0">
                <a:cs typeface="Times New Roman" pitchFamily="18"/>
              </a:rPr>
              <a:t>2 équipes </a:t>
            </a:r>
            <a:r>
              <a:rPr lang="fr-FR" sz="1000" dirty="0">
                <a:cs typeface="Times New Roman" pitchFamily="18"/>
              </a:rPr>
              <a:t>. </a:t>
            </a:r>
          </a:p>
          <a:p>
            <a:pPr marL="0" lvl="0" indent="0">
              <a:lnSpc>
                <a:spcPct val="80000"/>
              </a:lnSpc>
              <a:buNone/>
            </a:pPr>
            <a:r>
              <a:rPr lang="fr-FR" sz="1000" dirty="0">
                <a:cs typeface="Times New Roman" pitchFamily="18"/>
              </a:rPr>
              <a:t> Championnats régionaux : </a:t>
            </a:r>
            <a:r>
              <a:rPr lang="fr-FR" sz="1000" b="1" dirty="0">
                <a:cs typeface="Times New Roman" pitchFamily="18"/>
              </a:rPr>
              <a:t>Benjamins, 10 </a:t>
            </a:r>
            <a:r>
              <a:rPr lang="fr-FR" sz="1000" b="1" dirty="0" err="1">
                <a:cs typeface="Times New Roman" pitchFamily="18"/>
              </a:rPr>
              <a:t>ème</a:t>
            </a:r>
            <a:r>
              <a:rPr lang="fr-FR" sz="1000" b="1" dirty="0">
                <a:cs typeface="Times New Roman" pitchFamily="18"/>
              </a:rPr>
              <a:t>.  </a:t>
            </a:r>
          </a:p>
          <a:p>
            <a:pPr marL="0" lvl="0" indent="0">
              <a:lnSpc>
                <a:spcPct val="80000"/>
              </a:lnSpc>
              <a:buNone/>
            </a:pPr>
            <a:r>
              <a:rPr lang="fr-FR" sz="1000" b="1" i="1" u="sng" dirty="0">
                <a:cs typeface="Times New Roman" pitchFamily="18"/>
              </a:rPr>
              <a:t>Hors Stade : </a:t>
            </a:r>
            <a:r>
              <a:rPr lang="fr-FR" sz="1000" dirty="0">
                <a:cs typeface="Times New Roman" pitchFamily="18"/>
              </a:rPr>
              <a:t>Epreuve virtuelle au profit du CHRU Tours : </a:t>
            </a:r>
            <a:r>
              <a:rPr lang="fr-FR" sz="1000" b="1" dirty="0">
                <a:cs typeface="Times New Roman" pitchFamily="18"/>
              </a:rPr>
              <a:t>3</a:t>
            </a:r>
            <a:r>
              <a:rPr lang="fr-FR" sz="1000" b="1" baseline="30000" dirty="0">
                <a:cs typeface="Times New Roman" pitchFamily="18"/>
              </a:rPr>
              <a:t>ème</a:t>
            </a:r>
            <a:r>
              <a:rPr lang="fr-FR" sz="1000" b="1" dirty="0">
                <a:cs typeface="Times New Roman" pitchFamily="18"/>
              </a:rPr>
              <a:t> par équipe ; Club le plus représenté avec 52 participants. </a:t>
            </a:r>
          </a:p>
          <a:p>
            <a:pPr marL="0" lvl="0" indent="0">
              <a:lnSpc>
                <a:spcPct val="80000"/>
              </a:lnSpc>
              <a:buNone/>
            </a:pPr>
            <a:r>
              <a:rPr lang="fr-FR" sz="1000" b="1" i="1" u="sng" dirty="0">
                <a:cs typeface="Times New Roman" pitchFamily="18"/>
              </a:rPr>
              <a:t>Marche Nordique Compétition :  </a:t>
            </a:r>
          </a:p>
          <a:p>
            <a:pPr marL="0" lvl="0" indent="0">
              <a:lnSpc>
                <a:spcPct val="80000"/>
              </a:lnSpc>
              <a:buNone/>
            </a:pPr>
            <a:r>
              <a:rPr lang="fr-FR" sz="1000" dirty="0">
                <a:cs typeface="Times New Roman" pitchFamily="18"/>
              </a:rPr>
              <a:t>Championnats de France : </a:t>
            </a:r>
            <a:r>
              <a:rPr lang="fr-FR" sz="1000" b="1" dirty="0">
                <a:cs typeface="Times New Roman" pitchFamily="18"/>
              </a:rPr>
              <a:t>Equipe , 40</a:t>
            </a:r>
            <a:r>
              <a:rPr lang="fr-FR" sz="1000" b="1" baseline="30000" dirty="0">
                <a:cs typeface="Times New Roman" pitchFamily="18"/>
              </a:rPr>
              <a:t>ème</a:t>
            </a:r>
            <a:r>
              <a:rPr lang="fr-FR" sz="1000" b="1" dirty="0">
                <a:cs typeface="Times New Roman" pitchFamily="18"/>
              </a:rPr>
              <a:t> .                                                                                                   Défi Régional Duo 2x30mn : Equipe femme 1</a:t>
            </a:r>
            <a:r>
              <a:rPr lang="fr-FR" sz="1000" b="1" baseline="30000" dirty="0">
                <a:cs typeface="Times New Roman" pitchFamily="18"/>
              </a:rPr>
              <a:t>ère</a:t>
            </a:r>
            <a:r>
              <a:rPr lang="fr-FR" sz="1000" b="1" dirty="0">
                <a:cs typeface="Times New Roman" pitchFamily="18"/>
              </a:rPr>
              <a:t> Audrey </a:t>
            </a:r>
            <a:r>
              <a:rPr lang="fr-FR" sz="1000" b="1" dirty="0" err="1">
                <a:cs typeface="Times New Roman" pitchFamily="18"/>
              </a:rPr>
              <a:t>Farré</a:t>
            </a:r>
            <a:r>
              <a:rPr lang="fr-FR" sz="1000" b="1" dirty="0">
                <a:cs typeface="Times New Roman" pitchFamily="18"/>
              </a:rPr>
              <a:t> et </a:t>
            </a:r>
            <a:r>
              <a:rPr lang="fr-FR" sz="1000" b="1" dirty="0" err="1">
                <a:cs typeface="Times New Roman" pitchFamily="18"/>
              </a:rPr>
              <a:t>Emanuelle</a:t>
            </a:r>
            <a:r>
              <a:rPr lang="fr-FR" sz="1000" b="1" dirty="0">
                <a:cs typeface="Times New Roman" pitchFamily="18"/>
              </a:rPr>
              <a:t> </a:t>
            </a:r>
            <a:r>
              <a:rPr lang="fr-FR" sz="1000" b="1" dirty="0" err="1">
                <a:cs typeface="Times New Roman" pitchFamily="18"/>
              </a:rPr>
              <a:t>Laumonnier</a:t>
            </a:r>
            <a:r>
              <a:rPr lang="fr-FR" sz="1000" b="1" dirty="0">
                <a:cs typeface="Times New Roman" pitchFamily="18"/>
              </a:rPr>
              <a:t> .</a:t>
            </a:r>
          </a:p>
          <a:p>
            <a:pPr marL="0" lvl="0" indent="0">
              <a:lnSpc>
                <a:spcPct val="80000"/>
              </a:lnSpc>
              <a:buNone/>
            </a:pPr>
            <a:r>
              <a:rPr lang="fr-FR" sz="1000" b="1" dirty="0">
                <a:cs typeface="Times New Roman" pitchFamily="18"/>
              </a:rPr>
              <a:t>Challenge MN37 5km : Hommes , 2</a:t>
            </a:r>
            <a:r>
              <a:rPr lang="fr-FR" sz="1000" b="1" baseline="30000" dirty="0">
                <a:cs typeface="Times New Roman" pitchFamily="18"/>
              </a:rPr>
              <a:t>ème</a:t>
            </a:r>
            <a:r>
              <a:rPr lang="fr-FR" sz="1000" b="1" dirty="0">
                <a:cs typeface="Times New Roman" pitchFamily="18"/>
              </a:rPr>
              <a:t> </a:t>
            </a:r>
            <a:r>
              <a:rPr lang="fr-FR" sz="1000" b="1" dirty="0" err="1">
                <a:cs typeface="Times New Roman" pitchFamily="18"/>
              </a:rPr>
              <a:t>Eric</a:t>
            </a:r>
            <a:r>
              <a:rPr lang="fr-FR" sz="1000" b="1" dirty="0">
                <a:cs typeface="Times New Roman" pitchFamily="18"/>
              </a:rPr>
              <a:t> Diehl . 10km Femme : 1</a:t>
            </a:r>
            <a:r>
              <a:rPr lang="fr-FR" sz="1000" b="1" baseline="30000" dirty="0">
                <a:cs typeface="Times New Roman" pitchFamily="18"/>
              </a:rPr>
              <a:t>ère</a:t>
            </a:r>
            <a:r>
              <a:rPr lang="fr-FR" sz="1000" b="1" dirty="0">
                <a:cs typeface="Times New Roman" pitchFamily="18"/>
              </a:rPr>
              <a:t> Regina </a:t>
            </a:r>
            <a:r>
              <a:rPr lang="fr-FR" sz="1000" b="1" dirty="0" err="1">
                <a:cs typeface="Times New Roman" pitchFamily="18"/>
              </a:rPr>
              <a:t>Gesnot</a:t>
            </a:r>
            <a:r>
              <a:rPr lang="fr-FR" sz="1000" b="1" dirty="0">
                <a:cs typeface="Times New Roman" pitchFamily="18"/>
              </a:rPr>
              <a:t> </a:t>
            </a:r>
          </a:p>
          <a:p>
            <a:pPr marL="0" lvl="0" indent="0">
              <a:lnSpc>
                <a:spcPct val="80000"/>
              </a:lnSpc>
              <a:buNone/>
            </a:pPr>
            <a:r>
              <a:rPr lang="fr-FR" sz="1000" b="1" dirty="0">
                <a:cs typeface="Times New Roman" pitchFamily="18"/>
              </a:rPr>
              <a:t>Challenge MN37 St Roch : 1</a:t>
            </a:r>
            <a:r>
              <a:rPr lang="fr-FR" sz="1000" b="1" baseline="30000" dirty="0">
                <a:cs typeface="Times New Roman" pitchFamily="18"/>
              </a:rPr>
              <a:t>er</a:t>
            </a:r>
            <a:r>
              <a:rPr lang="fr-FR" sz="1000" b="1" dirty="0">
                <a:cs typeface="Times New Roman" pitchFamily="18"/>
              </a:rPr>
              <a:t> homme </a:t>
            </a:r>
            <a:r>
              <a:rPr lang="fr-FR" sz="1000" b="1" dirty="0" err="1">
                <a:cs typeface="Times New Roman" pitchFamily="18"/>
              </a:rPr>
              <a:t>Eric</a:t>
            </a:r>
            <a:r>
              <a:rPr lang="fr-FR" sz="1000" b="1" dirty="0">
                <a:cs typeface="Times New Roman" pitchFamily="18"/>
              </a:rPr>
              <a:t> Diehl; 1</a:t>
            </a:r>
            <a:r>
              <a:rPr lang="fr-FR" sz="1000" b="1" baseline="30000" dirty="0">
                <a:cs typeface="Times New Roman" pitchFamily="18"/>
              </a:rPr>
              <a:t>ère</a:t>
            </a:r>
            <a:r>
              <a:rPr lang="fr-FR" sz="1000" b="1" dirty="0">
                <a:cs typeface="Times New Roman" pitchFamily="18"/>
              </a:rPr>
              <a:t> femme </a:t>
            </a:r>
            <a:r>
              <a:rPr lang="fr-FR" sz="1000" b="1" dirty="0" err="1">
                <a:cs typeface="Times New Roman" pitchFamily="18"/>
              </a:rPr>
              <a:t>Rgina</a:t>
            </a:r>
            <a:r>
              <a:rPr lang="fr-FR" sz="1000" b="1" dirty="0">
                <a:cs typeface="Times New Roman" pitchFamily="18"/>
              </a:rPr>
              <a:t> </a:t>
            </a:r>
            <a:r>
              <a:rPr lang="fr-FR" sz="1000" b="1" dirty="0" err="1">
                <a:cs typeface="Times New Roman" pitchFamily="18"/>
              </a:rPr>
              <a:t>Gesnot</a:t>
            </a:r>
            <a:r>
              <a:rPr lang="fr-FR" sz="1000" b="1" dirty="0">
                <a:cs typeface="Times New Roman" pitchFamily="18"/>
              </a:rPr>
              <a:t> + 1ère Equipe </a:t>
            </a:r>
          </a:p>
          <a:p>
            <a:pPr marL="0" lvl="0" indent="0">
              <a:lnSpc>
                <a:spcPct val="80000"/>
              </a:lnSpc>
              <a:buNone/>
            </a:pPr>
            <a:endParaRPr lang="fr-FR" sz="1000" b="1" dirty="0">
              <a:cs typeface="Times New Roman" pitchFamily="18"/>
            </a:endParaRPr>
          </a:p>
          <a:p>
            <a:pPr marL="0" lvl="0" indent="0">
              <a:lnSpc>
                <a:spcPct val="80000"/>
              </a:lnSpc>
              <a:buNone/>
            </a:pPr>
            <a:endParaRPr lang="fr-FR" sz="1000" b="1" dirty="0">
              <a:cs typeface="Times New Roman" pitchFamily="18"/>
            </a:endParaRPr>
          </a:p>
          <a:p>
            <a:pPr marL="0" lvl="0" indent="0">
              <a:lnSpc>
                <a:spcPct val="80000"/>
              </a:lnSpc>
              <a:buNone/>
            </a:pPr>
            <a:endParaRPr lang="fr-FR" sz="1000" b="1" dirty="0">
              <a:cs typeface="Times New Roman" pitchFamily="18"/>
            </a:endParaRPr>
          </a:p>
          <a:p>
            <a:pPr marL="0" lvl="0" indent="0">
              <a:lnSpc>
                <a:spcPct val="80000"/>
              </a:lnSpc>
              <a:buNone/>
            </a:pPr>
            <a:endParaRPr lang="fr-FR" sz="1000" b="1" dirty="0">
              <a:cs typeface="Times New Roman" pitchFamily="18"/>
            </a:endParaRPr>
          </a:p>
        </p:txBody>
      </p:sp>
      <p:sp>
        <p:nvSpPr>
          <p:cNvPr id="7" name="ZoneTexte 7">
            <a:extLst>
              <a:ext uri="{FF2B5EF4-FFF2-40B4-BE49-F238E27FC236}">
                <a16:creationId xmlns:a16="http://schemas.microsoft.com/office/drawing/2014/main" id="{EC2256AA-EB57-4858-A33F-C8E5006CFC53}"/>
              </a:ext>
            </a:extLst>
          </p:cNvPr>
          <p:cNvSpPr txBox="1"/>
          <p:nvPr/>
        </p:nvSpPr>
        <p:spPr>
          <a:xfrm>
            <a:off x="839784" y="1027611"/>
            <a:ext cx="10512427" cy="707882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1000" b="1" i="0" u="none" strike="noStrike" kern="1200" cap="none" spc="0" baseline="0">
                <a:solidFill>
                  <a:srgbClr val="000000"/>
                </a:solidFill>
                <a:uFillTx/>
                <a:latin typeface="Calibri"/>
              </a:rPr>
              <a:t>La constitution d’équipes est une source de motivation pour les sections. Contrairement à son image de sport individuel, l’athlétisme est aussi un sport d’équipe. De nombreuses épreuves le démontrent : Les Championnats Interclubs (Toutes disciplines de cadets à Masters)  ; les Challenges Equip-Athlé ( Benjamins et Minimes); les relais sur piste ou en cross; les Coupes de France de spécialités ( Sauts, lancers); les Equipes Marche Nordique; Les Championnats par équipes en cross; l’ Ekiden et les Anim Athlé pour l’école d’athlétisme . </a:t>
            </a: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1000" b="1" i="0" u="none" strike="noStrike" kern="1200" cap="none" spc="0" baseline="0">
                <a:solidFill>
                  <a:srgbClr val="000000"/>
                </a:solidFill>
                <a:uFillTx/>
                <a:latin typeface="Calibri"/>
              </a:rPr>
              <a:t>Ainsi l’esprit d’équipe des athlètes est le ciment des groupes, avec parfois quelques sacrifices pour assurer la réussite des équipes. </a:t>
            </a:r>
          </a:p>
        </p:txBody>
      </p:sp>
      <p:sp>
        <p:nvSpPr>
          <p:cNvPr id="8" name="ZoneTexte 10">
            <a:extLst>
              <a:ext uri="{FF2B5EF4-FFF2-40B4-BE49-F238E27FC236}">
                <a16:creationId xmlns:a16="http://schemas.microsoft.com/office/drawing/2014/main" id="{70A3409C-561F-448D-8190-19D7CF2E90DF}"/>
              </a:ext>
            </a:extLst>
          </p:cNvPr>
          <p:cNvSpPr txBox="1"/>
          <p:nvPr/>
        </p:nvSpPr>
        <p:spPr>
          <a:xfrm>
            <a:off x="839784" y="2455813"/>
            <a:ext cx="5157782" cy="553998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10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rPr>
              <a:t>Pour cette saison , le club a présenté des équipes aux Championnats départementaux  et régionaux de cross-country; Interclubs Régionaux; Equip-Athlé régionaux; Championnats de France de Marche Nordique; et Départementaux Minimes piste</a:t>
            </a:r>
          </a:p>
        </p:txBody>
      </p:sp>
      <p:sp>
        <p:nvSpPr>
          <p:cNvPr id="9" name="ZoneTexte 12">
            <a:extLst>
              <a:ext uri="{FF2B5EF4-FFF2-40B4-BE49-F238E27FC236}">
                <a16:creationId xmlns:a16="http://schemas.microsoft.com/office/drawing/2014/main" id="{BD9E3DC1-D11B-41BB-9C49-F1F6A075028E}"/>
              </a:ext>
            </a:extLst>
          </p:cNvPr>
          <p:cNvSpPr txBox="1"/>
          <p:nvPr/>
        </p:nvSpPr>
        <p:spPr>
          <a:xfrm>
            <a:off x="6168203" y="2332698"/>
            <a:ext cx="5184007" cy="400114"/>
          </a:xfrm>
          <a:prstGeom prst="rect">
            <a:avLst/>
          </a:prstGeom>
          <a:blipFill>
            <a:blip r:embed="rId3">
              <a:alphaModFix amt="43000"/>
            </a:blip>
            <a:tile sx="100000" sy="100000" algn="tl"/>
          </a:blipFill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1000" b="0" i="0" u="none" strike="noStrike" kern="1200" cap="none" spc="0" baseline="0" dirty="0">
                <a:solidFill>
                  <a:srgbClr val="000000"/>
                </a:solidFill>
                <a:uFillTx/>
                <a:latin typeface="Calibri"/>
              </a:rPr>
              <a:t>Compte tenu des conditions de la saison en raison du Covid 19, la représentation par équipe a été complètement tronquée du fait de l’annulation de nombreuses compétitions. </a:t>
            </a:r>
          </a:p>
        </p:txBody>
      </p:sp>
      <p:sp>
        <p:nvSpPr>
          <p:cNvPr id="10" name="ZoneTexte 14">
            <a:extLst>
              <a:ext uri="{FF2B5EF4-FFF2-40B4-BE49-F238E27FC236}">
                <a16:creationId xmlns:a16="http://schemas.microsoft.com/office/drawing/2014/main" id="{D8848E39-71FF-49BD-9859-A44EF34A842A}"/>
              </a:ext>
            </a:extLst>
          </p:cNvPr>
          <p:cNvSpPr txBox="1"/>
          <p:nvPr/>
        </p:nvSpPr>
        <p:spPr>
          <a:xfrm>
            <a:off x="6168213" y="6122803"/>
            <a:ext cx="5183998" cy="553998"/>
          </a:xfrm>
          <a:prstGeom prst="rect">
            <a:avLst/>
          </a:prstGeom>
          <a:blipFill>
            <a:blip r:embed="rId3">
              <a:alphaModFix amt="43000"/>
            </a:blip>
            <a:tile sx="100000" sy="100000" algn="tl"/>
          </a:blipFill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1000" b="1" i="1" u="sng" strike="noStrike" kern="1200" cap="none" spc="0" baseline="0" dirty="0">
                <a:solidFill>
                  <a:srgbClr val="000000"/>
                </a:solidFill>
                <a:uFillTx/>
                <a:latin typeface="Calibri"/>
              </a:rPr>
              <a:t>L’école d’athlétisme : </a:t>
            </a: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1000" b="1" i="0" u="none" strike="noStrike" kern="1200" cap="none" spc="0" baseline="0" dirty="0">
                <a:solidFill>
                  <a:srgbClr val="000000"/>
                </a:solidFill>
                <a:uFillTx/>
                <a:latin typeface="Calibri"/>
              </a:rPr>
              <a:t>56 enfants </a:t>
            </a:r>
            <a:r>
              <a:rPr lang="fr-FR" sz="1000" b="0" i="0" u="none" strike="noStrike" kern="1200" cap="none" spc="0" baseline="0" dirty="0">
                <a:solidFill>
                  <a:srgbClr val="000000"/>
                </a:solidFill>
                <a:uFillTx/>
                <a:latin typeface="Calibri"/>
              </a:rPr>
              <a:t>sur les 57 inscrits ont participé à au moins 1 rencontre et 53 ont fait au moins 2 rencontres Anim Athlé ou Cross . </a:t>
            </a:r>
            <a:r>
              <a:rPr lang="fr-FR" sz="1000" b="1" i="0" u="none" strike="noStrike" kern="1200" cap="none" spc="0" baseline="0" dirty="0">
                <a:solidFill>
                  <a:srgbClr val="000000"/>
                </a:solidFill>
                <a:uFillTx/>
                <a:latin typeface="Calibri"/>
              </a:rPr>
              <a:t>( 3</a:t>
            </a:r>
            <a:r>
              <a:rPr lang="fr-FR" sz="1000" b="1" i="0" u="none" strike="noStrike" kern="1200" cap="none" spc="0" baseline="30000" dirty="0">
                <a:solidFill>
                  <a:srgbClr val="000000"/>
                </a:solidFill>
                <a:uFillTx/>
                <a:latin typeface="Calibri"/>
              </a:rPr>
              <a:t>ème</a:t>
            </a:r>
            <a:r>
              <a:rPr lang="fr-FR" sz="1000" b="1" i="0" u="none" strike="noStrike" kern="1200" cap="none" spc="0" baseline="0" dirty="0">
                <a:solidFill>
                  <a:srgbClr val="000000"/>
                </a:solidFill>
                <a:uFillTx/>
                <a:latin typeface="Calibri"/>
              </a:rPr>
              <a:t> à Château Renault; 1</a:t>
            </a:r>
            <a:r>
              <a:rPr lang="fr-FR" sz="1000" b="1" i="0" u="none" strike="noStrike" kern="1200" cap="none" spc="0" baseline="30000" dirty="0">
                <a:solidFill>
                  <a:srgbClr val="000000"/>
                </a:solidFill>
                <a:uFillTx/>
                <a:latin typeface="Calibri"/>
              </a:rPr>
              <a:t>er</a:t>
            </a:r>
            <a:r>
              <a:rPr lang="fr-FR" sz="1000" b="1" i="0" u="none" strike="noStrike" kern="1200" cap="none" spc="0" baseline="0" dirty="0">
                <a:solidFill>
                  <a:srgbClr val="000000"/>
                </a:solidFill>
                <a:uFillTx/>
                <a:latin typeface="Calibri"/>
              </a:rPr>
              <a:t> et 3</a:t>
            </a:r>
            <a:r>
              <a:rPr lang="fr-FR" sz="1000" b="1" i="0" u="none" strike="noStrike" kern="1200" cap="none" spc="0" baseline="30000" dirty="0">
                <a:solidFill>
                  <a:srgbClr val="000000"/>
                </a:solidFill>
                <a:uFillTx/>
                <a:latin typeface="Calibri"/>
              </a:rPr>
              <a:t>ème</a:t>
            </a:r>
            <a:r>
              <a:rPr lang="fr-FR" sz="1000" b="1" i="0" u="none" strike="noStrike" kern="1200" cap="none" spc="0" baseline="0" dirty="0">
                <a:solidFill>
                  <a:srgbClr val="000000"/>
                </a:solidFill>
                <a:uFillTx/>
                <a:latin typeface="Calibri"/>
              </a:rPr>
              <a:t> à Ste Maure; 1</a:t>
            </a:r>
            <a:r>
              <a:rPr lang="fr-FR" sz="1000" b="1" i="0" u="none" strike="noStrike" kern="1200" cap="none" spc="0" baseline="30000" dirty="0">
                <a:solidFill>
                  <a:srgbClr val="000000"/>
                </a:solidFill>
                <a:uFillTx/>
                <a:latin typeface="Calibri"/>
              </a:rPr>
              <a:t>er</a:t>
            </a:r>
            <a:r>
              <a:rPr lang="fr-FR" sz="1000" b="1" i="0" u="none" strike="noStrike" kern="1200" cap="none" spc="0" baseline="0" dirty="0">
                <a:solidFill>
                  <a:srgbClr val="000000"/>
                </a:solidFill>
                <a:uFillTx/>
                <a:latin typeface="Calibri"/>
              </a:rPr>
              <a:t> à Avoine)</a:t>
            </a:r>
            <a:endParaRPr lang="fr-FR" sz="1800" b="1" i="0" u="none" strike="noStrike" kern="1200" cap="none" spc="0" baseline="0" dirty="0">
              <a:solidFill>
                <a:srgbClr val="000000"/>
              </a:solidFill>
              <a:uFillTx/>
              <a:latin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AC9C029-ACD1-44E0-AAFA-1AFF5E21FACA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9784" y="365129"/>
            <a:ext cx="10515600" cy="444764"/>
          </a:xfrm>
          <a:solidFill>
            <a:srgbClr val="00B050"/>
          </a:solidFill>
        </p:spPr>
        <p:txBody>
          <a:bodyPr anchorCtr="1"/>
          <a:lstStyle/>
          <a:p>
            <a:pPr lvl="0" algn="ctr"/>
            <a:r>
              <a:rPr lang="fr-FR" sz="2400" b="1" dirty="0"/>
              <a:t>Records du club battus , égalés ou établis en 2019-2021 </a:t>
            </a:r>
          </a:p>
        </p:txBody>
      </p:sp>
      <p:graphicFrame>
        <p:nvGraphicFramePr>
          <p:cNvPr id="5" name="Tableau 4">
            <a:extLst>
              <a:ext uri="{FF2B5EF4-FFF2-40B4-BE49-F238E27FC236}">
                <a16:creationId xmlns:a16="http://schemas.microsoft.com/office/drawing/2014/main" id="{A3C5C58C-F264-40D3-9F01-C388F7D9E83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24346795"/>
              </p:ext>
            </p:extLst>
          </p:nvPr>
        </p:nvGraphicFramePr>
        <p:xfrm>
          <a:off x="960584" y="1080659"/>
          <a:ext cx="10515601" cy="5412212"/>
        </p:xfrm>
        <a:graphic>
          <a:graphicData uri="http://schemas.openxmlformats.org/drawingml/2006/table">
            <a:tbl>
              <a:tblPr/>
              <a:tblGrid>
                <a:gridCol w="996892">
                  <a:extLst>
                    <a:ext uri="{9D8B030D-6E8A-4147-A177-3AD203B41FA5}">
                      <a16:colId xmlns:a16="http://schemas.microsoft.com/office/drawing/2014/main" val="564168529"/>
                    </a:ext>
                  </a:extLst>
                </a:gridCol>
                <a:gridCol w="1720442">
                  <a:extLst>
                    <a:ext uri="{9D8B030D-6E8A-4147-A177-3AD203B41FA5}">
                      <a16:colId xmlns:a16="http://schemas.microsoft.com/office/drawing/2014/main" val="2544909217"/>
                    </a:ext>
                  </a:extLst>
                </a:gridCol>
                <a:gridCol w="1029050">
                  <a:extLst>
                    <a:ext uri="{9D8B030D-6E8A-4147-A177-3AD203B41FA5}">
                      <a16:colId xmlns:a16="http://schemas.microsoft.com/office/drawing/2014/main" val="1558690126"/>
                    </a:ext>
                  </a:extLst>
                </a:gridCol>
                <a:gridCol w="1350628">
                  <a:extLst>
                    <a:ext uri="{9D8B030D-6E8A-4147-A177-3AD203B41FA5}">
                      <a16:colId xmlns:a16="http://schemas.microsoft.com/office/drawing/2014/main" val="3690024807"/>
                    </a:ext>
                  </a:extLst>
                </a:gridCol>
                <a:gridCol w="1591811">
                  <a:extLst>
                    <a:ext uri="{9D8B030D-6E8A-4147-A177-3AD203B41FA5}">
                      <a16:colId xmlns:a16="http://schemas.microsoft.com/office/drawing/2014/main" val="1940479557"/>
                    </a:ext>
                  </a:extLst>
                </a:gridCol>
                <a:gridCol w="1141601">
                  <a:extLst>
                    <a:ext uri="{9D8B030D-6E8A-4147-A177-3AD203B41FA5}">
                      <a16:colId xmlns:a16="http://schemas.microsoft.com/office/drawing/2014/main" val="1685272296"/>
                    </a:ext>
                  </a:extLst>
                </a:gridCol>
                <a:gridCol w="1672206">
                  <a:extLst>
                    <a:ext uri="{9D8B030D-6E8A-4147-A177-3AD203B41FA5}">
                      <a16:colId xmlns:a16="http://schemas.microsoft.com/office/drawing/2014/main" val="594409535"/>
                    </a:ext>
                  </a:extLst>
                </a:gridCol>
                <a:gridCol w="1012971">
                  <a:extLst>
                    <a:ext uri="{9D8B030D-6E8A-4147-A177-3AD203B41FA5}">
                      <a16:colId xmlns:a16="http://schemas.microsoft.com/office/drawing/2014/main" val="366161793"/>
                    </a:ext>
                  </a:extLst>
                </a:gridCol>
              </a:tblGrid>
              <a:tr h="265694"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1" i="0" u="none" strike="noStrike">
                          <a:effectLst/>
                          <a:latin typeface="Arial" panose="020B0604020202020204" pitchFamily="34" charset="0"/>
                        </a:rPr>
                        <a:t>Catégorie</a:t>
                      </a:r>
                    </a:p>
                  </a:txBody>
                  <a:tcPr marL="7145" marR="7145" marT="71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1" i="0" u="none" strike="noStrike">
                          <a:effectLst/>
                          <a:latin typeface="Arial" panose="020B0604020202020204" pitchFamily="34" charset="0"/>
                        </a:rPr>
                        <a:t>Epreuve</a:t>
                      </a:r>
                    </a:p>
                  </a:txBody>
                  <a:tcPr marL="7145" marR="7145" marT="71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1" i="0" u="none" strike="noStrike">
                          <a:effectLst/>
                          <a:latin typeface="Arial" panose="020B0604020202020204" pitchFamily="34" charset="0"/>
                        </a:rPr>
                        <a:t>Performance</a:t>
                      </a:r>
                    </a:p>
                  </a:txBody>
                  <a:tcPr marL="7145" marR="7145" marT="71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1" i="0" u="none" strike="noStrike">
                          <a:effectLst/>
                          <a:latin typeface="Arial" panose="020B0604020202020204" pitchFamily="34" charset="0"/>
                        </a:rPr>
                        <a:t>Prénom</a:t>
                      </a:r>
                    </a:p>
                  </a:txBody>
                  <a:tcPr marL="7145" marR="7145" marT="71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1" i="0" u="none" strike="noStrike">
                          <a:effectLst/>
                          <a:latin typeface="Arial" panose="020B0604020202020204" pitchFamily="34" charset="0"/>
                        </a:rPr>
                        <a:t>Nom</a:t>
                      </a:r>
                    </a:p>
                  </a:txBody>
                  <a:tcPr marL="7145" marR="7145" marT="71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1" i="0" u="none" strike="noStrike">
                          <a:effectLst/>
                          <a:latin typeface="Arial" panose="020B0604020202020204" pitchFamily="34" charset="0"/>
                        </a:rPr>
                        <a:t>Date</a:t>
                      </a:r>
                    </a:p>
                  </a:txBody>
                  <a:tcPr marL="7145" marR="7145" marT="71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1" i="0" u="none" strike="noStrike">
                          <a:effectLst/>
                          <a:latin typeface="Arial" panose="020B0604020202020204" pitchFamily="34" charset="0"/>
                        </a:rPr>
                        <a:t>Lieu </a:t>
                      </a:r>
                    </a:p>
                  </a:txBody>
                  <a:tcPr marL="7145" marR="7145" marT="71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145" marR="7145" marT="71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60416212"/>
                  </a:ext>
                </a:extLst>
              </a:tr>
              <a:tr h="136629"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1" i="0" u="none" strike="noStrike">
                          <a:effectLst/>
                          <a:latin typeface="Arial" panose="020B0604020202020204" pitchFamily="34" charset="0"/>
                        </a:rPr>
                        <a:t>Benjamines </a:t>
                      </a:r>
                    </a:p>
                  </a:txBody>
                  <a:tcPr marL="7145" marR="7145" marT="714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1" i="0" u="none" strike="noStrike">
                          <a:effectLst/>
                          <a:latin typeface="Arial" panose="020B0604020202020204" pitchFamily="34" charset="0"/>
                        </a:rPr>
                        <a:t>50m</a:t>
                      </a:r>
                    </a:p>
                  </a:txBody>
                  <a:tcPr marL="7145" marR="7145" marT="71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1" i="0" u="none" strike="noStrike">
                          <a:effectLst/>
                          <a:latin typeface="Arial" panose="020B0604020202020204" pitchFamily="34" charset="0"/>
                        </a:rPr>
                        <a:t>7''2</a:t>
                      </a:r>
                    </a:p>
                  </a:txBody>
                  <a:tcPr marL="7145" marR="7145" marT="71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1" i="0" u="none" strike="noStrike">
                          <a:effectLst/>
                          <a:latin typeface="Arial" panose="020B0604020202020204" pitchFamily="34" charset="0"/>
                        </a:rPr>
                        <a:t>Maelys</a:t>
                      </a:r>
                    </a:p>
                  </a:txBody>
                  <a:tcPr marL="7145" marR="7145" marT="71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1" i="0" u="none" strike="noStrike">
                          <a:effectLst/>
                          <a:latin typeface="Arial" panose="020B0604020202020204" pitchFamily="34" charset="0"/>
                        </a:rPr>
                        <a:t>BRUN</a:t>
                      </a:r>
                    </a:p>
                  </a:txBody>
                  <a:tcPr marL="7145" marR="7145" marT="71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800" b="1" i="0" u="none" strike="noStrike">
                          <a:effectLst/>
                          <a:latin typeface="Arial" panose="020B0604020202020204" pitchFamily="34" charset="0"/>
                        </a:rPr>
                        <a:t>19/05/2021</a:t>
                      </a:r>
                    </a:p>
                  </a:txBody>
                  <a:tcPr marL="7145" marR="7145" marT="71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1" i="0" u="none" strike="noStrike">
                          <a:effectLst/>
                          <a:latin typeface="Arial" panose="020B0604020202020204" pitchFamily="34" charset="0"/>
                        </a:rPr>
                        <a:t>St Pierre des Corps</a:t>
                      </a:r>
                    </a:p>
                  </a:txBody>
                  <a:tcPr marL="7145" marR="7145" marT="71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145" marR="7145" marT="71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98137084"/>
                  </a:ext>
                </a:extLst>
              </a:tr>
              <a:tr h="136629">
                <a:tc>
                  <a:txBody>
                    <a:bodyPr/>
                    <a:lstStyle/>
                    <a:p>
                      <a:pPr algn="l" fontAlgn="b"/>
                      <a:endParaRPr lang="fr-FR" sz="8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145" marR="7145" marT="714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1" i="0" u="none" strike="noStrike">
                          <a:effectLst/>
                          <a:latin typeface="Arial" panose="020B0604020202020204" pitchFamily="34" charset="0"/>
                        </a:rPr>
                        <a:t>Mile (1609m )</a:t>
                      </a:r>
                    </a:p>
                  </a:txBody>
                  <a:tcPr marL="7145" marR="7145" marT="71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1" i="0" u="none" strike="noStrike">
                          <a:effectLst/>
                          <a:latin typeface="Arial" panose="020B0604020202020204" pitchFamily="34" charset="0"/>
                        </a:rPr>
                        <a:t>7'04''50</a:t>
                      </a:r>
                    </a:p>
                  </a:txBody>
                  <a:tcPr marL="7145" marR="7145" marT="71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1" i="0" u="none" strike="noStrike">
                          <a:effectLst/>
                          <a:latin typeface="Arial" panose="020B0604020202020204" pitchFamily="34" charset="0"/>
                        </a:rPr>
                        <a:t>Lucy </a:t>
                      </a:r>
                    </a:p>
                  </a:txBody>
                  <a:tcPr marL="7145" marR="7145" marT="71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1" i="0" u="none" strike="noStrike">
                          <a:effectLst/>
                          <a:latin typeface="Arial" panose="020B0604020202020204" pitchFamily="34" charset="0"/>
                        </a:rPr>
                        <a:t>BEAUPERE</a:t>
                      </a:r>
                    </a:p>
                  </a:txBody>
                  <a:tcPr marL="7145" marR="7145" marT="71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800" b="1" i="0" u="none" strike="noStrike">
                          <a:effectLst/>
                          <a:latin typeface="Arial" panose="020B0604020202020204" pitchFamily="34" charset="0"/>
                        </a:rPr>
                        <a:t>20/03/2021</a:t>
                      </a:r>
                    </a:p>
                  </a:txBody>
                  <a:tcPr marL="7145" marR="7145" marT="71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1" i="0" u="none" strike="noStrike">
                          <a:effectLst/>
                          <a:latin typeface="Arial" panose="020B0604020202020204" pitchFamily="34" charset="0"/>
                        </a:rPr>
                        <a:t>Fondettes </a:t>
                      </a:r>
                    </a:p>
                  </a:txBody>
                  <a:tcPr marL="7145" marR="7145" marT="71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145" marR="7145" marT="71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10862346"/>
                  </a:ext>
                </a:extLst>
              </a:tr>
              <a:tr h="136629">
                <a:tc>
                  <a:txBody>
                    <a:bodyPr/>
                    <a:lstStyle/>
                    <a:p>
                      <a:pPr algn="l" fontAlgn="b"/>
                      <a:endParaRPr lang="fr-FR" sz="8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145" marR="7145" marT="714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1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145" marR="7145" marT="71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1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145" marR="7145" marT="71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1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145" marR="7145" marT="71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1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145" marR="7145" marT="71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1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145" marR="7145" marT="71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1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145" marR="7145" marT="71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145" marR="7145" marT="71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76810080"/>
                  </a:ext>
                </a:extLst>
              </a:tr>
              <a:tr h="136629"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1" i="0" u="none" strike="noStrike">
                          <a:effectLst/>
                          <a:latin typeface="Arial" panose="020B0604020202020204" pitchFamily="34" charset="0"/>
                        </a:rPr>
                        <a:t>Benjamins </a:t>
                      </a:r>
                    </a:p>
                  </a:txBody>
                  <a:tcPr marL="7145" marR="7145" marT="714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1" i="0" u="none" strike="noStrike">
                          <a:effectLst/>
                          <a:latin typeface="Arial" panose="020B0604020202020204" pitchFamily="34" charset="0"/>
                        </a:rPr>
                        <a:t>Mile (1609m)</a:t>
                      </a:r>
                    </a:p>
                  </a:txBody>
                  <a:tcPr marL="7145" marR="7145" marT="71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1" i="0" u="none" strike="noStrike">
                          <a:effectLst/>
                          <a:latin typeface="Arial" panose="020B0604020202020204" pitchFamily="34" charset="0"/>
                        </a:rPr>
                        <a:t>6'11''90</a:t>
                      </a:r>
                    </a:p>
                  </a:txBody>
                  <a:tcPr marL="7145" marR="7145" marT="71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1" i="0" u="none" strike="noStrike">
                          <a:effectLst/>
                          <a:latin typeface="Arial" panose="020B0604020202020204" pitchFamily="34" charset="0"/>
                        </a:rPr>
                        <a:t>Henri </a:t>
                      </a:r>
                    </a:p>
                  </a:txBody>
                  <a:tcPr marL="7145" marR="7145" marT="71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1" i="0" u="none" strike="noStrike">
                          <a:effectLst/>
                          <a:latin typeface="Arial" panose="020B0604020202020204" pitchFamily="34" charset="0"/>
                        </a:rPr>
                        <a:t>GUILLET </a:t>
                      </a:r>
                    </a:p>
                  </a:txBody>
                  <a:tcPr marL="7145" marR="7145" marT="71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800" b="1" i="0" u="none" strike="noStrike">
                          <a:effectLst/>
                          <a:latin typeface="Arial" panose="020B0604020202020204" pitchFamily="34" charset="0"/>
                        </a:rPr>
                        <a:t>20/03/2021</a:t>
                      </a:r>
                    </a:p>
                  </a:txBody>
                  <a:tcPr marL="7145" marR="7145" marT="71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1" i="0" u="none" strike="noStrike">
                          <a:effectLst/>
                          <a:latin typeface="Arial" panose="020B0604020202020204" pitchFamily="34" charset="0"/>
                        </a:rPr>
                        <a:t>Fondettes </a:t>
                      </a:r>
                    </a:p>
                  </a:txBody>
                  <a:tcPr marL="7145" marR="7145" marT="71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145" marR="7145" marT="71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61610212"/>
                  </a:ext>
                </a:extLst>
              </a:tr>
              <a:tr h="136629">
                <a:tc>
                  <a:txBody>
                    <a:bodyPr/>
                    <a:lstStyle/>
                    <a:p>
                      <a:pPr algn="l" fontAlgn="b"/>
                      <a:endParaRPr lang="fr-FR" sz="8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145" marR="7145" marT="714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1" i="0" u="none" strike="noStrike">
                          <a:effectLst/>
                          <a:latin typeface="Arial" panose="020B0604020202020204" pitchFamily="34" charset="0"/>
                        </a:rPr>
                        <a:t>PERCHE</a:t>
                      </a:r>
                    </a:p>
                  </a:txBody>
                  <a:tcPr marL="7145" marR="7145" marT="71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1" i="0" u="none" strike="noStrike">
                          <a:effectLst/>
                          <a:latin typeface="Arial" panose="020B0604020202020204" pitchFamily="34" charset="0"/>
                        </a:rPr>
                        <a:t>1,80m </a:t>
                      </a:r>
                    </a:p>
                  </a:txBody>
                  <a:tcPr marL="7145" marR="7145" marT="71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1" i="0" u="none" strike="noStrike">
                          <a:effectLst/>
                          <a:latin typeface="Arial" panose="020B0604020202020204" pitchFamily="34" charset="0"/>
                        </a:rPr>
                        <a:t>Victor </a:t>
                      </a:r>
                    </a:p>
                  </a:txBody>
                  <a:tcPr marL="7145" marR="7145" marT="71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1" i="0" u="none" strike="noStrike">
                          <a:effectLst/>
                          <a:latin typeface="Arial" panose="020B0604020202020204" pitchFamily="34" charset="0"/>
                        </a:rPr>
                        <a:t>RAHARIJESY</a:t>
                      </a:r>
                    </a:p>
                  </a:txBody>
                  <a:tcPr marL="7145" marR="7145" marT="71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800" b="1" i="0" u="none" strike="noStrike">
                          <a:effectLst/>
                          <a:latin typeface="Arial" panose="020B0604020202020204" pitchFamily="34" charset="0"/>
                        </a:rPr>
                        <a:t>09/06/2021</a:t>
                      </a:r>
                    </a:p>
                  </a:txBody>
                  <a:tcPr marL="7145" marR="7145" marT="71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1" i="0" u="none" strike="noStrike">
                          <a:effectLst/>
                          <a:latin typeface="Arial" panose="020B0604020202020204" pitchFamily="34" charset="0"/>
                        </a:rPr>
                        <a:t>St Cyr sur Loire</a:t>
                      </a:r>
                    </a:p>
                  </a:txBody>
                  <a:tcPr marL="7145" marR="7145" marT="71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145" marR="7145" marT="71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84742107"/>
                  </a:ext>
                </a:extLst>
              </a:tr>
              <a:tr h="136629">
                <a:tc>
                  <a:txBody>
                    <a:bodyPr/>
                    <a:lstStyle/>
                    <a:p>
                      <a:pPr algn="l" fontAlgn="b"/>
                      <a:endParaRPr lang="fr-FR" sz="8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145" marR="7145" marT="714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1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145" marR="7145" marT="71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1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145" marR="7145" marT="71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1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145" marR="7145" marT="71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1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145" marR="7145" marT="71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1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145" marR="7145" marT="71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1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145" marR="7145" marT="71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145" marR="7145" marT="71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81502172"/>
                  </a:ext>
                </a:extLst>
              </a:tr>
              <a:tr h="136629"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1" i="0" u="none" strike="noStrike">
                          <a:effectLst/>
                          <a:latin typeface="Arial" panose="020B0604020202020204" pitchFamily="34" charset="0"/>
                        </a:rPr>
                        <a:t>Minimes G</a:t>
                      </a:r>
                    </a:p>
                  </a:txBody>
                  <a:tcPr marL="7145" marR="7145" marT="714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1" i="0" u="none" strike="noStrike">
                          <a:effectLst/>
                          <a:latin typeface="Arial" panose="020B0604020202020204" pitchFamily="34" charset="0"/>
                        </a:rPr>
                        <a:t>Mile (1609 m) </a:t>
                      </a:r>
                    </a:p>
                  </a:txBody>
                  <a:tcPr marL="7145" marR="7145" marT="71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1" i="0" u="none" strike="noStrike">
                          <a:effectLst/>
                          <a:latin typeface="Arial" panose="020B0604020202020204" pitchFamily="34" charset="0"/>
                        </a:rPr>
                        <a:t>6'03''54</a:t>
                      </a:r>
                    </a:p>
                  </a:txBody>
                  <a:tcPr marL="7145" marR="7145" marT="71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1" i="0" u="none" strike="noStrike">
                          <a:effectLst/>
                          <a:latin typeface="Arial" panose="020B0604020202020204" pitchFamily="34" charset="0"/>
                        </a:rPr>
                        <a:t>Antoine </a:t>
                      </a:r>
                    </a:p>
                  </a:txBody>
                  <a:tcPr marL="7145" marR="7145" marT="71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1" i="0" u="none" strike="noStrike">
                          <a:effectLst/>
                          <a:latin typeface="Arial" panose="020B0604020202020204" pitchFamily="34" charset="0"/>
                        </a:rPr>
                        <a:t>ORLOWSKI</a:t>
                      </a:r>
                    </a:p>
                  </a:txBody>
                  <a:tcPr marL="7145" marR="7145" marT="71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800" b="1" i="0" u="none" strike="noStrike">
                          <a:effectLst/>
                          <a:latin typeface="Arial" panose="020B0604020202020204" pitchFamily="34" charset="0"/>
                        </a:rPr>
                        <a:t>20/03/2021</a:t>
                      </a:r>
                    </a:p>
                  </a:txBody>
                  <a:tcPr marL="7145" marR="7145" marT="71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1" i="0" u="none" strike="noStrike">
                          <a:effectLst/>
                          <a:latin typeface="Arial" panose="020B0604020202020204" pitchFamily="34" charset="0"/>
                        </a:rPr>
                        <a:t>Fondettes </a:t>
                      </a:r>
                    </a:p>
                  </a:txBody>
                  <a:tcPr marL="7145" marR="7145" marT="71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145" marR="7145" marT="71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01850419"/>
                  </a:ext>
                </a:extLst>
              </a:tr>
              <a:tr h="136629">
                <a:tc>
                  <a:txBody>
                    <a:bodyPr/>
                    <a:lstStyle/>
                    <a:p>
                      <a:pPr algn="l" fontAlgn="b"/>
                      <a:endParaRPr lang="fr-FR" sz="8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145" marR="7145" marT="714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1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145" marR="7145" marT="71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1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145" marR="7145" marT="71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1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145" marR="7145" marT="71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1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145" marR="7145" marT="71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1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145" marR="7145" marT="71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1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145" marR="7145" marT="71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145" marR="7145" marT="71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27105855"/>
                  </a:ext>
                </a:extLst>
              </a:tr>
              <a:tr h="136629"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Cadettes</a:t>
                      </a:r>
                    </a:p>
                  </a:txBody>
                  <a:tcPr marL="7145" marR="7145" marT="714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1" i="0" u="none" strike="noStrike">
                          <a:effectLst/>
                          <a:latin typeface="Arial" panose="020B0604020202020204" pitchFamily="34" charset="0"/>
                        </a:rPr>
                        <a:t>10kms Route</a:t>
                      </a:r>
                    </a:p>
                  </a:txBody>
                  <a:tcPr marL="7145" marR="7145" marT="71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1" i="0" u="none" strike="noStrike">
                          <a:effectLst/>
                          <a:latin typeface="Arial" panose="020B0604020202020204" pitchFamily="34" charset="0"/>
                        </a:rPr>
                        <a:t>1h04'37'' </a:t>
                      </a:r>
                    </a:p>
                  </a:txBody>
                  <a:tcPr marL="7145" marR="7145" marT="71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1" i="0" u="none" strike="noStrike">
                          <a:effectLst/>
                          <a:latin typeface="Arial" panose="020B0604020202020204" pitchFamily="34" charset="0"/>
                        </a:rPr>
                        <a:t>Calypso </a:t>
                      </a:r>
                    </a:p>
                  </a:txBody>
                  <a:tcPr marL="7145" marR="7145" marT="71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1" i="0" u="none" strike="noStrike">
                          <a:effectLst/>
                          <a:latin typeface="Arial" panose="020B0604020202020204" pitchFamily="34" charset="0"/>
                        </a:rPr>
                        <a:t>CHENEVAT</a:t>
                      </a:r>
                    </a:p>
                  </a:txBody>
                  <a:tcPr marL="7145" marR="7145" marT="71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800" b="1" i="0" u="none" strike="noStrike">
                          <a:effectLst/>
                          <a:latin typeface="Arial" panose="020B0604020202020204" pitchFamily="34" charset="0"/>
                        </a:rPr>
                        <a:t>22/09/2019</a:t>
                      </a:r>
                    </a:p>
                  </a:txBody>
                  <a:tcPr marL="7145" marR="7145" marT="71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1" i="0" u="none" strike="noStrike">
                          <a:effectLst/>
                          <a:latin typeface="Arial" panose="020B0604020202020204" pitchFamily="34" charset="0"/>
                        </a:rPr>
                        <a:t>Tours</a:t>
                      </a:r>
                    </a:p>
                  </a:txBody>
                  <a:tcPr marL="7145" marR="7145" marT="71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145" marR="7145" marT="71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17969588"/>
                  </a:ext>
                </a:extLst>
              </a:tr>
              <a:tr h="265694">
                <a:tc>
                  <a:txBody>
                    <a:bodyPr/>
                    <a:lstStyle/>
                    <a:p>
                      <a:pPr algn="l" fontAlgn="b"/>
                      <a:endParaRPr lang="fr-FR" sz="8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145" marR="7145" marT="714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1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145" marR="7145" marT="71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1" i="0" u="none" strike="noStrike">
                          <a:effectLst/>
                          <a:latin typeface="Arial" panose="020B0604020202020204" pitchFamily="34" charset="0"/>
                        </a:rPr>
                        <a:t>Réel 1h01'12''</a:t>
                      </a:r>
                    </a:p>
                  </a:txBody>
                  <a:tcPr marL="7145" marR="7145" marT="71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1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145" marR="7145" marT="71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1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145" marR="7145" marT="71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1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145" marR="7145" marT="71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1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145" marR="7145" marT="71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145" marR="7145" marT="71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88245020"/>
                  </a:ext>
                </a:extLst>
              </a:tr>
              <a:tr h="136629">
                <a:tc>
                  <a:txBody>
                    <a:bodyPr/>
                    <a:lstStyle/>
                    <a:p>
                      <a:pPr algn="l" fontAlgn="b"/>
                      <a:endParaRPr lang="fr-FR" sz="8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145" marR="7145" marT="714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1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145" marR="7145" marT="71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1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145" marR="7145" marT="71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1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145" marR="7145" marT="71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1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145" marR="7145" marT="71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1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145" marR="7145" marT="71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1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145" marR="7145" marT="71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8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145" marR="7145" marT="71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15710876"/>
                  </a:ext>
                </a:extLst>
              </a:tr>
              <a:tr h="136629"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Cadets </a:t>
                      </a:r>
                    </a:p>
                  </a:txBody>
                  <a:tcPr marL="7145" marR="7145" marT="714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1" i="0" u="none" strike="noStrike">
                          <a:effectLst/>
                          <a:latin typeface="Arial" panose="020B0604020202020204" pitchFamily="34" charset="0"/>
                        </a:rPr>
                        <a:t>Mile (1609m) </a:t>
                      </a:r>
                    </a:p>
                  </a:txBody>
                  <a:tcPr marL="7145" marR="7145" marT="71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1" i="0" u="none" strike="noStrike">
                          <a:effectLst/>
                          <a:latin typeface="Arial" panose="020B0604020202020204" pitchFamily="34" charset="0"/>
                        </a:rPr>
                        <a:t>5'09''02</a:t>
                      </a:r>
                    </a:p>
                  </a:txBody>
                  <a:tcPr marL="7145" marR="7145" marT="71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1" i="0" u="none" strike="noStrike">
                          <a:effectLst/>
                          <a:latin typeface="Arial" panose="020B0604020202020204" pitchFamily="34" charset="0"/>
                        </a:rPr>
                        <a:t>Guillaume</a:t>
                      </a:r>
                    </a:p>
                  </a:txBody>
                  <a:tcPr marL="7145" marR="7145" marT="71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1" i="0" u="none" strike="noStrike">
                          <a:effectLst/>
                          <a:latin typeface="Arial" panose="020B0604020202020204" pitchFamily="34" charset="0"/>
                        </a:rPr>
                        <a:t>SIMON</a:t>
                      </a:r>
                    </a:p>
                  </a:txBody>
                  <a:tcPr marL="7145" marR="7145" marT="71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800" b="1" i="0" u="none" strike="noStrike">
                          <a:effectLst/>
                          <a:latin typeface="Arial" panose="020B0604020202020204" pitchFamily="34" charset="0"/>
                        </a:rPr>
                        <a:t>20/03/2021</a:t>
                      </a:r>
                    </a:p>
                  </a:txBody>
                  <a:tcPr marL="7145" marR="7145" marT="71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1" i="0" u="none" strike="noStrike">
                          <a:effectLst/>
                          <a:latin typeface="Arial" panose="020B0604020202020204" pitchFamily="34" charset="0"/>
                        </a:rPr>
                        <a:t>Fondettes </a:t>
                      </a:r>
                    </a:p>
                  </a:txBody>
                  <a:tcPr marL="7145" marR="7145" marT="71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8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145" marR="7145" marT="71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44310472"/>
                  </a:ext>
                </a:extLst>
              </a:tr>
              <a:tr h="136629">
                <a:tc>
                  <a:txBody>
                    <a:bodyPr/>
                    <a:lstStyle/>
                    <a:p>
                      <a:pPr algn="l" fontAlgn="b"/>
                      <a:endParaRPr lang="fr-FR" sz="8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145" marR="7145" marT="714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1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145" marR="7145" marT="71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1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145" marR="7145" marT="71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1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145" marR="7145" marT="71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1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145" marR="7145" marT="71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1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145" marR="7145" marT="71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1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145" marR="7145" marT="71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8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145" marR="7145" marT="71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6581030"/>
                  </a:ext>
                </a:extLst>
              </a:tr>
              <a:tr h="136629"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Junior H</a:t>
                      </a:r>
                    </a:p>
                  </a:txBody>
                  <a:tcPr marL="7145" marR="7145" marT="714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1" i="0" u="none" strike="noStrike">
                          <a:effectLst/>
                          <a:latin typeface="Arial" panose="020B0604020202020204" pitchFamily="34" charset="0"/>
                        </a:rPr>
                        <a:t>10kms Route</a:t>
                      </a:r>
                    </a:p>
                  </a:txBody>
                  <a:tcPr marL="7145" marR="7145" marT="71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1" i="0" u="none" strike="noStrike">
                          <a:effectLst/>
                          <a:latin typeface="Arial" panose="020B0604020202020204" pitchFamily="34" charset="0"/>
                        </a:rPr>
                        <a:t>35'59''</a:t>
                      </a:r>
                    </a:p>
                  </a:txBody>
                  <a:tcPr marL="7145" marR="7145" marT="71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1" i="0" u="none" strike="noStrike">
                          <a:effectLst/>
                          <a:latin typeface="Arial" panose="020B0604020202020204" pitchFamily="34" charset="0"/>
                        </a:rPr>
                        <a:t>Thibault </a:t>
                      </a:r>
                    </a:p>
                  </a:txBody>
                  <a:tcPr marL="7145" marR="7145" marT="71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1" i="0" u="none" strike="noStrike">
                          <a:effectLst/>
                          <a:latin typeface="Arial" panose="020B0604020202020204" pitchFamily="34" charset="0"/>
                        </a:rPr>
                        <a:t>SIMON</a:t>
                      </a:r>
                    </a:p>
                  </a:txBody>
                  <a:tcPr marL="7145" marR="7145" marT="71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800" b="1" i="0" u="none" strike="noStrike">
                          <a:effectLst/>
                          <a:latin typeface="Arial" panose="020B0604020202020204" pitchFamily="34" charset="0"/>
                        </a:rPr>
                        <a:t>04/10/2020</a:t>
                      </a:r>
                    </a:p>
                  </a:txBody>
                  <a:tcPr marL="7145" marR="7145" marT="71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1" i="0" u="none" strike="noStrike">
                          <a:effectLst/>
                          <a:latin typeface="Arial" panose="020B0604020202020204" pitchFamily="34" charset="0"/>
                        </a:rPr>
                        <a:t>Le Poinçonnet</a:t>
                      </a:r>
                    </a:p>
                  </a:txBody>
                  <a:tcPr marL="7145" marR="7145" marT="71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8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145" marR="7145" marT="71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64024944"/>
                  </a:ext>
                </a:extLst>
              </a:tr>
              <a:tr h="136629">
                <a:tc>
                  <a:txBody>
                    <a:bodyPr/>
                    <a:lstStyle/>
                    <a:p>
                      <a:pPr algn="l" fontAlgn="b"/>
                      <a:endParaRPr lang="fr-FR" sz="8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145" marR="7145" marT="714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1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145" marR="7145" marT="71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1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145" marR="7145" marT="71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1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145" marR="7145" marT="71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1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145" marR="7145" marT="71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1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145" marR="7145" marT="71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1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145" marR="7145" marT="71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8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145" marR="7145" marT="71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4567432"/>
                  </a:ext>
                </a:extLst>
              </a:tr>
              <a:tr h="136629"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Espoir H</a:t>
                      </a:r>
                    </a:p>
                  </a:txBody>
                  <a:tcPr marL="7145" marR="7145" marT="714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1" i="0" u="none" strike="noStrike">
                          <a:effectLst/>
                          <a:latin typeface="Arial" panose="020B0604020202020204" pitchFamily="34" charset="0"/>
                        </a:rPr>
                        <a:t>Mile ( 1609m )</a:t>
                      </a:r>
                    </a:p>
                  </a:txBody>
                  <a:tcPr marL="7145" marR="7145" marT="71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1" i="0" u="none" strike="noStrike">
                          <a:effectLst/>
                          <a:latin typeface="Arial" panose="020B0604020202020204" pitchFamily="34" charset="0"/>
                        </a:rPr>
                        <a:t>5'08''50</a:t>
                      </a:r>
                    </a:p>
                  </a:txBody>
                  <a:tcPr marL="7145" marR="7145" marT="71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1" i="0" u="none" strike="noStrike">
                          <a:effectLst/>
                          <a:latin typeface="Arial" panose="020B0604020202020204" pitchFamily="34" charset="0"/>
                        </a:rPr>
                        <a:t>Thibault </a:t>
                      </a:r>
                    </a:p>
                  </a:txBody>
                  <a:tcPr marL="7145" marR="7145" marT="71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1" i="0" u="none" strike="noStrike">
                          <a:effectLst/>
                          <a:latin typeface="Arial" panose="020B0604020202020204" pitchFamily="34" charset="0"/>
                        </a:rPr>
                        <a:t>SIMON</a:t>
                      </a:r>
                    </a:p>
                  </a:txBody>
                  <a:tcPr marL="7145" marR="7145" marT="71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800" b="1" i="0" u="none" strike="noStrike">
                          <a:effectLst/>
                          <a:latin typeface="Arial" panose="020B0604020202020204" pitchFamily="34" charset="0"/>
                        </a:rPr>
                        <a:t>20/03/2021</a:t>
                      </a:r>
                    </a:p>
                  </a:txBody>
                  <a:tcPr marL="7145" marR="7145" marT="71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1" i="0" u="none" strike="noStrike">
                          <a:effectLst/>
                          <a:latin typeface="Arial" panose="020B0604020202020204" pitchFamily="34" charset="0"/>
                        </a:rPr>
                        <a:t>Fondettes</a:t>
                      </a:r>
                    </a:p>
                  </a:txBody>
                  <a:tcPr marL="7145" marR="7145" marT="71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8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145" marR="7145" marT="71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7898374"/>
                  </a:ext>
                </a:extLst>
              </a:tr>
              <a:tr h="136629">
                <a:tc>
                  <a:txBody>
                    <a:bodyPr/>
                    <a:lstStyle/>
                    <a:p>
                      <a:pPr algn="l" fontAlgn="b"/>
                      <a:endParaRPr lang="fr-FR" sz="8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145" marR="7145" marT="714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1" i="0" u="none" strike="noStrike">
                          <a:effectLst/>
                          <a:latin typeface="Arial" panose="020B0604020202020204" pitchFamily="34" charset="0"/>
                        </a:rPr>
                        <a:t>3000m</a:t>
                      </a:r>
                    </a:p>
                  </a:txBody>
                  <a:tcPr marL="7145" marR="7145" marT="71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1" i="0" u="none" strike="noStrike">
                          <a:effectLst/>
                          <a:latin typeface="Arial" panose="020B0604020202020204" pitchFamily="34" charset="0"/>
                        </a:rPr>
                        <a:t>9'53''32</a:t>
                      </a:r>
                    </a:p>
                  </a:txBody>
                  <a:tcPr marL="7145" marR="7145" marT="71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1" i="0" u="none" strike="noStrike">
                          <a:effectLst/>
                          <a:latin typeface="Arial" panose="020B0604020202020204" pitchFamily="34" charset="0"/>
                        </a:rPr>
                        <a:t>Thibault </a:t>
                      </a:r>
                    </a:p>
                  </a:txBody>
                  <a:tcPr marL="7145" marR="7145" marT="71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1" i="0" u="none" strike="noStrike">
                          <a:effectLst/>
                          <a:latin typeface="Arial" panose="020B0604020202020204" pitchFamily="34" charset="0"/>
                        </a:rPr>
                        <a:t>SIMON</a:t>
                      </a:r>
                    </a:p>
                  </a:txBody>
                  <a:tcPr marL="7145" marR="7145" marT="71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800" b="1" i="0" u="none" strike="noStrike">
                          <a:effectLst/>
                          <a:latin typeface="Arial" panose="020B0604020202020204" pitchFamily="34" charset="0"/>
                        </a:rPr>
                        <a:t>23/05/2021</a:t>
                      </a:r>
                    </a:p>
                  </a:txBody>
                  <a:tcPr marL="7145" marR="7145" marT="71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1" i="0" u="none" strike="noStrike">
                          <a:effectLst/>
                          <a:latin typeface="Arial" panose="020B0604020202020204" pitchFamily="34" charset="0"/>
                        </a:rPr>
                        <a:t>Tours</a:t>
                      </a:r>
                    </a:p>
                  </a:txBody>
                  <a:tcPr marL="7145" marR="7145" marT="71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145" marR="7145" marT="71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10909496"/>
                  </a:ext>
                </a:extLst>
              </a:tr>
              <a:tr h="136629">
                <a:tc>
                  <a:txBody>
                    <a:bodyPr/>
                    <a:lstStyle/>
                    <a:p>
                      <a:pPr algn="l" fontAlgn="b"/>
                      <a:endParaRPr lang="fr-FR" sz="8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145" marR="7145" marT="714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1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145" marR="7145" marT="71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1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145" marR="7145" marT="71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1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145" marR="7145" marT="71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1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145" marR="7145" marT="71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1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145" marR="7145" marT="71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1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145" marR="7145" marT="71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145" marR="7145" marT="71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73590296"/>
                  </a:ext>
                </a:extLst>
              </a:tr>
              <a:tr h="265694"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Senior H</a:t>
                      </a:r>
                    </a:p>
                  </a:txBody>
                  <a:tcPr marL="7145" marR="7145" marT="714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1" i="0" u="none" strike="noStrike">
                          <a:effectLst/>
                          <a:latin typeface="Arial" panose="020B0604020202020204" pitchFamily="34" charset="0"/>
                        </a:rPr>
                        <a:t>20kms Route</a:t>
                      </a:r>
                    </a:p>
                  </a:txBody>
                  <a:tcPr marL="7145" marR="7145" marT="71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1" i="0" u="none" strike="noStrike">
                          <a:effectLst/>
                          <a:latin typeface="Arial" panose="020B0604020202020204" pitchFamily="34" charset="0"/>
                        </a:rPr>
                        <a:t>1h41'38'' Officiel</a:t>
                      </a:r>
                    </a:p>
                  </a:txBody>
                  <a:tcPr marL="7145" marR="7145" marT="71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1" i="0" u="none" strike="noStrike">
                          <a:effectLst/>
                          <a:latin typeface="Arial" panose="020B0604020202020204" pitchFamily="34" charset="0"/>
                        </a:rPr>
                        <a:t>David </a:t>
                      </a:r>
                    </a:p>
                  </a:txBody>
                  <a:tcPr marL="7145" marR="7145" marT="71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1" i="0" u="none" strike="noStrike">
                          <a:effectLst/>
                          <a:latin typeface="Arial" panose="020B0604020202020204" pitchFamily="34" charset="0"/>
                        </a:rPr>
                        <a:t>ORLOWSKI</a:t>
                      </a:r>
                    </a:p>
                  </a:txBody>
                  <a:tcPr marL="7145" marR="7145" marT="71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800" b="1" i="0" u="none" strike="noStrike">
                          <a:effectLst/>
                          <a:latin typeface="Arial" panose="020B0604020202020204" pitchFamily="34" charset="0"/>
                        </a:rPr>
                        <a:t>22/09/2019</a:t>
                      </a:r>
                    </a:p>
                  </a:txBody>
                  <a:tcPr marL="7145" marR="7145" marT="71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1" i="0" u="none" strike="noStrike">
                          <a:effectLst/>
                          <a:latin typeface="Arial" panose="020B0604020202020204" pitchFamily="34" charset="0"/>
                        </a:rPr>
                        <a:t>Tours</a:t>
                      </a:r>
                    </a:p>
                  </a:txBody>
                  <a:tcPr marL="7145" marR="7145" marT="71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800" b="1" i="1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145" marR="7145" marT="71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35928644"/>
                  </a:ext>
                </a:extLst>
              </a:tr>
              <a:tr h="265694">
                <a:tc>
                  <a:txBody>
                    <a:bodyPr/>
                    <a:lstStyle/>
                    <a:p>
                      <a:pPr algn="l" fontAlgn="b"/>
                      <a:endParaRPr lang="fr-FR" sz="8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145" marR="7145" marT="714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1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145" marR="7145" marT="71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1" i="1" u="none" strike="noStrike">
                          <a:effectLst/>
                          <a:latin typeface="Arial" panose="020B0604020202020204" pitchFamily="34" charset="0"/>
                        </a:rPr>
                        <a:t>1h40'23" réel </a:t>
                      </a:r>
                    </a:p>
                  </a:txBody>
                  <a:tcPr marL="7145" marR="7145" marT="71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1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145" marR="7145" marT="71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1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145" marR="7145" marT="71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1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145" marR="7145" marT="71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1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145" marR="7145" marT="71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8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145" marR="7145" marT="71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63866707"/>
                  </a:ext>
                </a:extLst>
              </a:tr>
              <a:tr h="136629">
                <a:tc>
                  <a:txBody>
                    <a:bodyPr/>
                    <a:lstStyle/>
                    <a:p>
                      <a:pPr algn="l" fontAlgn="b"/>
                      <a:endParaRPr lang="fr-FR" sz="8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145" marR="7145" marT="714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1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145" marR="7145" marT="71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1" i="1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145" marR="7145" marT="71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1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145" marR="7145" marT="71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1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145" marR="7145" marT="71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1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145" marR="7145" marT="71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1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145" marR="7145" marT="71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8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145" marR="7145" marT="71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72140913"/>
                  </a:ext>
                </a:extLst>
              </a:tr>
              <a:tr h="136629"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Master H </a:t>
                      </a:r>
                    </a:p>
                  </a:txBody>
                  <a:tcPr marL="7145" marR="7145" marT="714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1" i="0" u="none" strike="noStrike">
                          <a:effectLst/>
                          <a:latin typeface="Arial" panose="020B0604020202020204" pitchFamily="34" charset="0"/>
                        </a:rPr>
                        <a:t>Mile ( 1609m )</a:t>
                      </a:r>
                    </a:p>
                  </a:txBody>
                  <a:tcPr marL="7145" marR="7145" marT="71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1" i="0" u="none" strike="noStrike">
                          <a:effectLst/>
                          <a:latin typeface="Arial" panose="020B0604020202020204" pitchFamily="34" charset="0"/>
                        </a:rPr>
                        <a:t>5'23''46</a:t>
                      </a:r>
                    </a:p>
                  </a:txBody>
                  <a:tcPr marL="7145" marR="7145" marT="71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1" i="0" u="none" strike="noStrike">
                          <a:effectLst/>
                          <a:latin typeface="Arial" panose="020B0604020202020204" pitchFamily="34" charset="0"/>
                        </a:rPr>
                        <a:t>David </a:t>
                      </a:r>
                    </a:p>
                  </a:txBody>
                  <a:tcPr marL="7145" marR="7145" marT="71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1" i="0" u="none" strike="noStrike" dirty="0">
                          <a:effectLst/>
                          <a:latin typeface="Arial" panose="020B0604020202020204" pitchFamily="34" charset="0"/>
                        </a:rPr>
                        <a:t>ORLOWSKI</a:t>
                      </a:r>
                    </a:p>
                  </a:txBody>
                  <a:tcPr marL="7145" marR="7145" marT="71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800" b="1" i="0" u="none" strike="noStrike">
                          <a:effectLst/>
                          <a:latin typeface="Arial" panose="020B0604020202020204" pitchFamily="34" charset="0"/>
                        </a:rPr>
                        <a:t>20/03/2021</a:t>
                      </a:r>
                    </a:p>
                  </a:txBody>
                  <a:tcPr marL="7145" marR="7145" marT="71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1" i="0" u="none" strike="noStrike">
                          <a:effectLst/>
                          <a:latin typeface="Arial" panose="020B0604020202020204" pitchFamily="34" charset="0"/>
                        </a:rPr>
                        <a:t>Fondettes </a:t>
                      </a:r>
                    </a:p>
                  </a:txBody>
                  <a:tcPr marL="7145" marR="7145" marT="71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8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145" marR="7145" marT="71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11628228"/>
                  </a:ext>
                </a:extLst>
              </a:tr>
              <a:tr h="136629">
                <a:tc>
                  <a:txBody>
                    <a:bodyPr/>
                    <a:lstStyle/>
                    <a:p>
                      <a:pPr algn="l" fontAlgn="b"/>
                      <a:endParaRPr lang="fr-FR" sz="8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145" marR="7145" marT="714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1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145" marR="7145" marT="71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1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145" marR="7145" marT="71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1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145" marR="7145" marT="71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1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145" marR="7145" marT="71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1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145" marR="7145" marT="71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1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145" marR="7145" marT="71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8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145" marR="7145" marT="71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32718113"/>
                  </a:ext>
                </a:extLst>
              </a:tr>
              <a:tr h="265694"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Master F</a:t>
                      </a:r>
                    </a:p>
                  </a:txBody>
                  <a:tcPr marL="7145" marR="7145" marT="714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1" i="0" u="none" strike="noStrike">
                          <a:effectLst/>
                          <a:latin typeface="Arial" panose="020B0604020202020204" pitchFamily="34" charset="0"/>
                        </a:rPr>
                        <a:t>60m</a:t>
                      </a:r>
                    </a:p>
                  </a:txBody>
                  <a:tcPr marL="7145" marR="7145" marT="71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1" i="0" u="none" strike="noStrike">
                          <a:effectLst/>
                          <a:latin typeface="Arial" panose="020B0604020202020204" pitchFamily="34" charset="0"/>
                        </a:rPr>
                        <a:t>9"48</a:t>
                      </a:r>
                    </a:p>
                  </a:txBody>
                  <a:tcPr marL="7145" marR="7145" marT="71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1" i="0" u="none" strike="noStrike">
                          <a:effectLst/>
                          <a:latin typeface="Arial" panose="020B0604020202020204" pitchFamily="34" charset="0"/>
                        </a:rPr>
                        <a:t>Yanne</a:t>
                      </a:r>
                    </a:p>
                  </a:txBody>
                  <a:tcPr marL="7145" marR="7145" marT="71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1" i="0" u="none" strike="noStrike">
                          <a:effectLst/>
                          <a:latin typeface="Arial" panose="020B0604020202020204" pitchFamily="34" charset="0"/>
                        </a:rPr>
                        <a:t>BENOIST</a:t>
                      </a:r>
                    </a:p>
                  </a:txBody>
                  <a:tcPr marL="7145" marR="7145" marT="71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800" b="1" i="0" u="none" strike="noStrike">
                          <a:effectLst/>
                          <a:latin typeface="Arial" panose="020B0604020202020204" pitchFamily="34" charset="0"/>
                        </a:rPr>
                        <a:t>16/11/2019</a:t>
                      </a:r>
                    </a:p>
                  </a:txBody>
                  <a:tcPr marL="7145" marR="7145" marT="71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1" i="0" u="none" strike="noStrike">
                          <a:effectLst/>
                          <a:latin typeface="Arial" panose="020B0604020202020204" pitchFamily="34" charset="0"/>
                        </a:rPr>
                        <a:t>Vouneuil sous Biard</a:t>
                      </a:r>
                    </a:p>
                  </a:txBody>
                  <a:tcPr marL="7145" marR="7145" marT="71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salle</a:t>
                      </a:r>
                    </a:p>
                  </a:txBody>
                  <a:tcPr marL="7145" marR="7145" marT="71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59334332"/>
                  </a:ext>
                </a:extLst>
              </a:tr>
              <a:tr h="136629">
                <a:tc>
                  <a:txBody>
                    <a:bodyPr/>
                    <a:lstStyle/>
                    <a:p>
                      <a:pPr algn="l" fontAlgn="b"/>
                      <a:endParaRPr lang="fr-FR" sz="8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145" marR="7145" marT="714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1" i="0" u="none" strike="noStrike">
                          <a:effectLst/>
                          <a:latin typeface="Arial" panose="020B0604020202020204" pitchFamily="34" charset="0"/>
                        </a:rPr>
                        <a:t>60m</a:t>
                      </a:r>
                    </a:p>
                  </a:txBody>
                  <a:tcPr marL="7145" marR="7145" marT="71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1" i="0" u="none" strike="noStrike">
                          <a:effectLst/>
                          <a:latin typeface="Arial" panose="020B0604020202020204" pitchFamily="34" charset="0"/>
                        </a:rPr>
                        <a:t>9"48</a:t>
                      </a:r>
                    </a:p>
                  </a:txBody>
                  <a:tcPr marL="7145" marR="7145" marT="71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1" i="0" u="none" strike="noStrike">
                          <a:effectLst/>
                          <a:latin typeface="Arial" panose="020B0604020202020204" pitchFamily="34" charset="0"/>
                        </a:rPr>
                        <a:t>Yanne</a:t>
                      </a:r>
                    </a:p>
                  </a:txBody>
                  <a:tcPr marL="7145" marR="7145" marT="71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1" i="0" u="none" strike="noStrike">
                          <a:effectLst/>
                          <a:latin typeface="Arial" panose="020B0604020202020204" pitchFamily="34" charset="0"/>
                        </a:rPr>
                        <a:t>BENOIST</a:t>
                      </a:r>
                    </a:p>
                  </a:txBody>
                  <a:tcPr marL="7145" marR="7145" marT="71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800" b="1" i="0" u="none" strike="noStrike">
                          <a:effectLst/>
                          <a:latin typeface="Arial" panose="020B0604020202020204" pitchFamily="34" charset="0"/>
                        </a:rPr>
                        <a:t>21/02/2020</a:t>
                      </a:r>
                    </a:p>
                  </a:txBody>
                  <a:tcPr marL="7145" marR="7145" marT="71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1" i="0" u="none" strike="noStrike">
                          <a:effectLst/>
                          <a:latin typeface="Arial" panose="020B0604020202020204" pitchFamily="34" charset="0"/>
                        </a:rPr>
                        <a:t>Nantes </a:t>
                      </a:r>
                    </a:p>
                  </a:txBody>
                  <a:tcPr marL="7145" marR="7145" marT="71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salle</a:t>
                      </a:r>
                    </a:p>
                  </a:txBody>
                  <a:tcPr marL="7145" marR="7145" marT="71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25526354"/>
                  </a:ext>
                </a:extLst>
              </a:tr>
              <a:tr h="136629">
                <a:tc>
                  <a:txBody>
                    <a:bodyPr/>
                    <a:lstStyle/>
                    <a:p>
                      <a:pPr algn="l" fontAlgn="b"/>
                      <a:endParaRPr lang="fr-FR" sz="8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145" marR="7145" marT="714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1" i="0" u="none" strike="noStrike">
                          <a:effectLst/>
                          <a:latin typeface="Arial" panose="020B0604020202020204" pitchFamily="34" charset="0"/>
                        </a:rPr>
                        <a:t>200m salle </a:t>
                      </a:r>
                    </a:p>
                  </a:txBody>
                  <a:tcPr marL="7145" marR="7145" marT="71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1" i="0" u="none" strike="noStrike">
                          <a:effectLst/>
                          <a:latin typeface="Arial" panose="020B0604020202020204" pitchFamily="34" charset="0"/>
                        </a:rPr>
                        <a:t>31''47</a:t>
                      </a:r>
                    </a:p>
                  </a:txBody>
                  <a:tcPr marL="7145" marR="7145" marT="71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1" i="0" u="none" strike="noStrike">
                          <a:effectLst/>
                          <a:latin typeface="Arial" panose="020B0604020202020204" pitchFamily="34" charset="0"/>
                        </a:rPr>
                        <a:t>Yanne</a:t>
                      </a:r>
                    </a:p>
                  </a:txBody>
                  <a:tcPr marL="7145" marR="7145" marT="71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1" i="0" u="none" strike="noStrike">
                          <a:effectLst/>
                          <a:latin typeface="Arial" panose="020B0604020202020204" pitchFamily="34" charset="0"/>
                        </a:rPr>
                        <a:t>BENOIST</a:t>
                      </a:r>
                    </a:p>
                  </a:txBody>
                  <a:tcPr marL="7145" marR="7145" marT="71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800" b="1" i="0" u="none" strike="noStrike">
                          <a:effectLst/>
                          <a:latin typeface="Arial" panose="020B0604020202020204" pitchFamily="34" charset="0"/>
                        </a:rPr>
                        <a:t>21/02/2020</a:t>
                      </a:r>
                    </a:p>
                  </a:txBody>
                  <a:tcPr marL="7145" marR="7145" marT="71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1" i="0" u="none" strike="noStrike">
                          <a:effectLst/>
                          <a:latin typeface="Arial" panose="020B0604020202020204" pitchFamily="34" charset="0"/>
                        </a:rPr>
                        <a:t>Nantes </a:t>
                      </a:r>
                    </a:p>
                  </a:txBody>
                  <a:tcPr marL="7145" marR="7145" marT="71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salle</a:t>
                      </a:r>
                    </a:p>
                  </a:txBody>
                  <a:tcPr marL="7145" marR="7145" marT="71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92180463"/>
                  </a:ext>
                </a:extLst>
              </a:tr>
              <a:tr h="136629">
                <a:tc>
                  <a:txBody>
                    <a:bodyPr/>
                    <a:lstStyle/>
                    <a:p>
                      <a:pPr algn="l" fontAlgn="b"/>
                      <a:endParaRPr lang="fr-FR" sz="8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145" marR="7145" marT="714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1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145" marR="7145" marT="71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1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145" marR="7145" marT="71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1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145" marR="7145" marT="71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1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145" marR="7145" marT="71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1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145" marR="7145" marT="71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1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145" marR="7145" marT="71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145" marR="7145" marT="71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53727432"/>
                  </a:ext>
                </a:extLst>
              </a:tr>
              <a:tr h="265694">
                <a:tc>
                  <a:txBody>
                    <a:bodyPr/>
                    <a:lstStyle/>
                    <a:p>
                      <a:pPr algn="l" fontAlgn="b"/>
                      <a:endParaRPr lang="fr-FR" sz="8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145" marR="7145" marT="714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1" i="0" u="none" strike="noStrike">
                          <a:effectLst/>
                          <a:latin typeface="Arial" panose="020B0604020202020204" pitchFamily="34" charset="0"/>
                        </a:rPr>
                        <a:t>1000m MARCHE Nord</a:t>
                      </a:r>
                    </a:p>
                  </a:txBody>
                  <a:tcPr marL="7145" marR="7145" marT="71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1" i="0" u="none" strike="noStrike">
                          <a:effectLst/>
                          <a:latin typeface="Arial" panose="020B0604020202020204" pitchFamily="34" charset="0"/>
                        </a:rPr>
                        <a:t>6'31''04</a:t>
                      </a:r>
                    </a:p>
                  </a:txBody>
                  <a:tcPr marL="7145" marR="7145" marT="71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1" i="0" u="none" strike="noStrike">
                          <a:effectLst/>
                          <a:latin typeface="Arial" panose="020B0604020202020204" pitchFamily="34" charset="0"/>
                        </a:rPr>
                        <a:t>Regina</a:t>
                      </a:r>
                    </a:p>
                  </a:txBody>
                  <a:tcPr marL="7145" marR="7145" marT="71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1" i="0" u="none" strike="noStrike">
                          <a:effectLst/>
                          <a:latin typeface="Arial" panose="020B0604020202020204" pitchFamily="34" charset="0"/>
                        </a:rPr>
                        <a:t>GESNOT</a:t>
                      </a:r>
                    </a:p>
                  </a:txBody>
                  <a:tcPr marL="7145" marR="7145" marT="71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800" b="1" i="0" u="none" strike="noStrike">
                          <a:effectLst/>
                          <a:latin typeface="Arial" panose="020B0604020202020204" pitchFamily="34" charset="0"/>
                        </a:rPr>
                        <a:t>29/05/2021</a:t>
                      </a:r>
                    </a:p>
                  </a:txBody>
                  <a:tcPr marL="7145" marR="7145" marT="71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1" i="0" u="none" strike="noStrike">
                          <a:effectLst/>
                          <a:latin typeface="Arial" panose="020B0604020202020204" pitchFamily="34" charset="0"/>
                        </a:rPr>
                        <a:t>St Pierre des Corps </a:t>
                      </a:r>
                    </a:p>
                  </a:txBody>
                  <a:tcPr marL="7145" marR="7145" marT="71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Non Officiel</a:t>
                      </a:r>
                    </a:p>
                  </a:txBody>
                  <a:tcPr marL="7145" marR="7145" marT="71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03267312"/>
                  </a:ext>
                </a:extLst>
              </a:tr>
              <a:tr h="136629">
                <a:tc>
                  <a:txBody>
                    <a:bodyPr/>
                    <a:lstStyle/>
                    <a:p>
                      <a:pPr algn="l" fontAlgn="b"/>
                      <a:endParaRPr lang="fr-FR" sz="8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145" marR="7145" marT="714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1" i="0" u="none" strike="noStrike">
                          <a:effectLst/>
                          <a:latin typeface="Arial" panose="020B0604020202020204" pitchFamily="34" charset="0"/>
                        </a:rPr>
                        <a:t>Mile ( 1609m )</a:t>
                      </a:r>
                    </a:p>
                  </a:txBody>
                  <a:tcPr marL="7145" marR="7145" marT="71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1" i="0" u="none" strike="noStrike">
                          <a:effectLst/>
                          <a:latin typeface="Arial" panose="020B0604020202020204" pitchFamily="34" charset="0"/>
                        </a:rPr>
                        <a:t>7'14''55</a:t>
                      </a:r>
                    </a:p>
                  </a:txBody>
                  <a:tcPr marL="7145" marR="7145" marT="71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1" i="0" u="none" strike="noStrike">
                          <a:effectLst/>
                          <a:latin typeface="Arial" panose="020B0604020202020204" pitchFamily="34" charset="0"/>
                        </a:rPr>
                        <a:t>Regina </a:t>
                      </a:r>
                    </a:p>
                  </a:txBody>
                  <a:tcPr marL="7145" marR="7145" marT="71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1" i="0" u="none" strike="noStrike">
                          <a:effectLst/>
                          <a:latin typeface="Arial" panose="020B0604020202020204" pitchFamily="34" charset="0"/>
                        </a:rPr>
                        <a:t>GESNOT</a:t>
                      </a:r>
                    </a:p>
                  </a:txBody>
                  <a:tcPr marL="7145" marR="7145" marT="71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800" b="1" i="0" u="none" strike="noStrike">
                          <a:effectLst/>
                          <a:latin typeface="Arial" panose="020B0604020202020204" pitchFamily="34" charset="0"/>
                        </a:rPr>
                        <a:t>20/03/2021</a:t>
                      </a:r>
                    </a:p>
                  </a:txBody>
                  <a:tcPr marL="7145" marR="7145" marT="71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1" i="0" u="none" strike="noStrike">
                          <a:effectLst/>
                          <a:latin typeface="Arial" panose="020B0604020202020204" pitchFamily="34" charset="0"/>
                        </a:rPr>
                        <a:t>Fondettes </a:t>
                      </a:r>
                    </a:p>
                  </a:txBody>
                  <a:tcPr marL="7145" marR="7145" marT="71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145" marR="7145" marT="71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9121468"/>
                  </a:ext>
                </a:extLst>
              </a:tr>
              <a:tr h="136629">
                <a:tc>
                  <a:txBody>
                    <a:bodyPr/>
                    <a:lstStyle/>
                    <a:p>
                      <a:pPr algn="l" fontAlgn="b"/>
                      <a:endParaRPr lang="fr-FR" sz="8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145" marR="7145" marT="714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1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145" marR="7145" marT="71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1" i="1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145" marR="7145" marT="71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1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145" marR="7145" marT="71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1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145" marR="7145" marT="71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1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145" marR="7145" marT="71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1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145" marR="7145" marT="71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8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145" marR="7145" marT="71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50170532"/>
                  </a:ext>
                </a:extLst>
              </a:tr>
              <a:tr h="136629">
                <a:tc>
                  <a:txBody>
                    <a:bodyPr/>
                    <a:lstStyle/>
                    <a:p>
                      <a:pPr algn="l" fontAlgn="b"/>
                      <a:endParaRPr lang="fr-FR" sz="8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145" marR="7145" marT="714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20kms Route </a:t>
                      </a:r>
                    </a:p>
                  </a:txBody>
                  <a:tcPr marL="7145" marR="7145" marT="71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1h43'17''</a:t>
                      </a:r>
                    </a:p>
                  </a:txBody>
                  <a:tcPr marL="7145" marR="7145" marT="71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Claire </a:t>
                      </a:r>
                    </a:p>
                  </a:txBody>
                  <a:tcPr marL="7145" marR="7145" marT="71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BRUN</a:t>
                      </a:r>
                    </a:p>
                  </a:txBody>
                  <a:tcPr marL="7145" marR="7145" marT="71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22/09/2019</a:t>
                      </a:r>
                    </a:p>
                  </a:txBody>
                  <a:tcPr marL="7145" marR="7145" marT="71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Tours</a:t>
                      </a:r>
                    </a:p>
                  </a:txBody>
                  <a:tcPr marL="7145" marR="7145" marT="71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8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145" marR="7145" marT="71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82665151"/>
                  </a:ext>
                </a:extLst>
              </a:tr>
              <a:tr h="265694">
                <a:tc>
                  <a:txBody>
                    <a:bodyPr/>
                    <a:lstStyle/>
                    <a:p>
                      <a:pPr algn="l" fontAlgn="b"/>
                      <a:endParaRPr lang="fr-FR" sz="8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145" marR="7145" marT="714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1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145" marR="7145" marT="71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1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1h43'02" Réel</a:t>
                      </a:r>
                    </a:p>
                  </a:txBody>
                  <a:tcPr marL="7145" marR="7145" marT="71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1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145" marR="7145" marT="71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1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145" marR="7145" marT="71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1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145" marR="7145" marT="71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1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145" marR="7145" marT="71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8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145" marR="7145" marT="71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18054146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52A9A75-5486-4105-834F-471F0F561AFE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9784" y="365129"/>
            <a:ext cx="10515600" cy="444764"/>
          </a:xfrm>
          <a:solidFill>
            <a:srgbClr val="00B050"/>
          </a:solidFill>
        </p:spPr>
        <p:txBody>
          <a:bodyPr anchorCtr="1"/>
          <a:lstStyle/>
          <a:p>
            <a:pPr lvl="0" algn="ctr"/>
            <a:r>
              <a:rPr lang="fr-FR" sz="2400" b="1"/>
              <a:t>Le classement du club</a:t>
            </a:r>
          </a:p>
        </p:txBody>
      </p:sp>
      <p:sp>
        <p:nvSpPr>
          <p:cNvPr id="3" name="ZoneTexte 7">
            <a:extLst>
              <a:ext uri="{FF2B5EF4-FFF2-40B4-BE49-F238E27FC236}">
                <a16:creationId xmlns:a16="http://schemas.microsoft.com/office/drawing/2014/main" id="{91067DAC-5EFB-456F-95F5-C1B3AF4C6596}"/>
              </a:ext>
            </a:extLst>
          </p:cNvPr>
          <p:cNvSpPr txBox="1"/>
          <p:nvPr/>
        </p:nvSpPr>
        <p:spPr>
          <a:xfrm>
            <a:off x="839784" y="894191"/>
            <a:ext cx="10512427" cy="1754322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1200" b="1" i="0" u="sng" strike="noStrike" kern="1200" cap="none" spc="0" baseline="0">
                <a:solidFill>
                  <a:srgbClr val="000000"/>
                </a:solidFill>
                <a:uFillTx/>
                <a:latin typeface="Calibri"/>
              </a:rPr>
              <a:t>Pourquoi un classement de club </a:t>
            </a:r>
            <a:r>
              <a:rPr lang="fr-FR" sz="1200" b="1" i="0" u="none" strike="noStrike" kern="1200" cap="none" spc="0" baseline="0">
                <a:solidFill>
                  <a:srgbClr val="000000"/>
                </a:solidFill>
                <a:uFillTx/>
                <a:latin typeface="Calibri"/>
              </a:rPr>
              <a:t>: le classement du club hiérarchise ces derniers sur le plan National, régional et départemental ( Vous pouvez trouver tous les détails par club, région, mixte, hommes, femmes, par catégorie via </a:t>
            </a:r>
            <a:r>
              <a:rPr lang="fr-FR" sz="1200" b="1" i="0" u="none" strike="noStrike" kern="1200" cap="none" spc="0" baseline="0">
                <a:solidFill>
                  <a:srgbClr val="000000"/>
                </a:solidFill>
                <a:uFillTx/>
                <a:latin typeface="Calibri"/>
                <a:hlinkClick r:id="rId3"/>
              </a:rPr>
              <a:t>www.athle.fr</a:t>
            </a:r>
            <a:r>
              <a:rPr lang="fr-FR" sz="1200" b="1" i="0" u="none" strike="noStrike" kern="1200" cap="none" spc="0" baseline="0">
                <a:solidFill>
                  <a:srgbClr val="000000"/>
                </a:solidFill>
                <a:uFillTx/>
                <a:latin typeface="Calibri"/>
              </a:rPr>
              <a:t> –performances-statistiques ; </a:t>
            </a:r>
            <a:r>
              <a:rPr lang="fr-FR" sz="1200" b="1" i="0" u="none" strike="noStrike" kern="1200" cap="none" spc="0" baseline="0">
                <a:solidFill>
                  <a:srgbClr val="000000"/>
                </a:solidFill>
                <a:uFillTx/>
                <a:latin typeface="Calibri"/>
                <a:hlinkClick r:id="rId4"/>
              </a:rPr>
              <a:t>Classement des clubs </a:t>
            </a:r>
            <a:r>
              <a:rPr lang="fr-FR" sz="1200" b="1" i="0" u="none" strike="noStrike" kern="1200" cap="none" spc="0" baseline="0">
                <a:solidFill>
                  <a:srgbClr val="000000"/>
                </a:solidFill>
                <a:uFillTx/>
                <a:latin typeface="Calibri"/>
              </a:rPr>
              <a:t>) . Il permet si nécessaire de percevoir des aides financières, et de valoriser l’investissement des bénévoles et entraineurs.</a:t>
            </a: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200" b="1" i="0" u="sng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1200" b="1" i="0" u="sng" strike="noStrike" kern="1200" cap="none" spc="0" baseline="0">
                <a:solidFill>
                  <a:srgbClr val="000000"/>
                </a:solidFill>
                <a:uFillTx/>
                <a:latin typeface="Calibri"/>
              </a:rPr>
              <a:t>Comment: </a:t>
            </a:r>
            <a:r>
              <a:rPr lang="fr-FR" sz="1200" b="1" i="0" u="none" strike="noStrike" kern="1200" cap="none" spc="0" baseline="0">
                <a:solidFill>
                  <a:srgbClr val="000000"/>
                </a:solidFill>
                <a:uFillTx/>
                <a:latin typeface="Calibri"/>
              </a:rPr>
              <a:t>Ce</a:t>
            </a:r>
            <a:r>
              <a:rPr lang="fr-FR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rPr>
              <a:t> </a:t>
            </a:r>
            <a:r>
              <a:rPr lang="fr-FR" sz="1200" b="1" i="0" u="none" strike="noStrike" kern="1200" cap="none" spc="0" baseline="0">
                <a:solidFill>
                  <a:srgbClr val="000000"/>
                </a:solidFill>
                <a:uFillTx/>
                <a:latin typeface="Calibri"/>
              </a:rPr>
              <a:t>classement s’effectue par attribution de points FFA ( voir via </a:t>
            </a:r>
            <a:r>
              <a:rPr lang="fr-FR" sz="1200" b="1" i="0" u="none" strike="noStrike" kern="1200" cap="none" spc="0" baseline="0">
                <a:solidFill>
                  <a:srgbClr val="000000"/>
                </a:solidFill>
                <a:uFillTx/>
                <a:latin typeface="Calibri"/>
                <a:hlinkClick r:id="rId3"/>
              </a:rPr>
              <a:t>www.athle.fr</a:t>
            </a:r>
            <a:r>
              <a:rPr lang="fr-FR" sz="1200" b="1" i="0" u="none" strike="noStrike" kern="1200" cap="none" spc="0" baseline="0">
                <a:solidFill>
                  <a:srgbClr val="000000"/>
                </a:solidFill>
                <a:uFillTx/>
                <a:latin typeface="Calibri"/>
              </a:rPr>
              <a:t> – performances- statistiques; </a:t>
            </a:r>
            <a:r>
              <a:rPr lang="fr-FR" sz="1200" b="1" i="0" u="none" strike="noStrike" kern="1200" cap="none" spc="0" baseline="0">
                <a:solidFill>
                  <a:srgbClr val="000000"/>
                </a:solidFill>
                <a:uFillTx/>
                <a:latin typeface="Calibri"/>
                <a:hlinkClick r:id="rId5"/>
              </a:rPr>
              <a:t>Règlement</a:t>
            </a:r>
            <a:r>
              <a:rPr lang="fr-FR" sz="1200" b="1" i="0" u="none" strike="noStrike" kern="1200" cap="none" spc="0" baseline="0">
                <a:solidFill>
                  <a:srgbClr val="000000"/>
                </a:solidFill>
                <a:uFillTx/>
                <a:latin typeface="Calibri"/>
              </a:rPr>
              <a:t> ) selon des critères comme le nombre de licenciés ( 1 pt par adhérents), auxquels s’ajoutent des points en fonction des niveaux de performances des athlètes (barème allant de niveau  départemental à niveau International) ; des participations aux championnats de cross-country; aux épreuves à label du Marche nordique Tour ( MNT) ou du Trail Tour National (TTN), et aussi du niveau et du nombre de juges officiels et d’entraineurs diplômés FFA. Le total de points est cumulé sur la période du 1 janvier au 31 décembre.  </a:t>
            </a:r>
            <a:r>
              <a:rPr lang="fr-FR" sz="1200" b="1" i="1" u="none" strike="noStrike" kern="1200" cap="none" spc="0" baseline="0">
                <a:solidFill>
                  <a:srgbClr val="000000"/>
                </a:solidFill>
                <a:uFillTx/>
                <a:latin typeface="Calibri"/>
              </a:rPr>
              <a:t>Vous pouvez voir la liste des athlètes classés et des juges ou entraineurs via les liens ci-dessous ‘’ Athlètes classés’’ </a:t>
            </a:r>
          </a:p>
        </p:txBody>
      </p:sp>
      <p:sp>
        <p:nvSpPr>
          <p:cNvPr id="4" name="ZoneTexte 10">
            <a:extLst>
              <a:ext uri="{FF2B5EF4-FFF2-40B4-BE49-F238E27FC236}">
                <a16:creationId xmlns:a16="http://schemas.microsoft.com/office/drawing/2014/main" id="{F614B708-466F-4F5F-B6C2-DBAF1E7F4CC1}"/>
              </a:ext>
            </a:extLst>
          </p:cNvPr>
          <p:cNvSpPr txBox="1"/>
          <p:nvPr/>
        </p:nvSpPr>
        <p:spPr>
          <a:xfrm>
            <a:off x="900744" y="2737997"/>
            <a:ext cx="10512427" cy="3754874"/>
          </a:xfrm>
          <a:prstGeom prst="rect">
            <a:avLst/>
          </a:prstGeom>
          <a:gradFill>
            <a:gsLst>
              <a:gs pos="0">
                <a:srgbClr val="F6F8FC"/>
              </a:gs>
              <a:gs pos="100000">
                <a:srgbClr val="ABC0E4"/>
              </a:gs>
            </a:gsLst>
            <a:lin ang="5400000"/>
          </a:gradFill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1400" b="0" i="0" u="none" strike="noStrike" kern="1200" cap="none" spc="0" baseline="0" dirty="0">
                <a:solidFill>
                  <a:srgbClr val="000000"/>
                </a:solidFill>
                <a:uFillTx/>
                <a:latin typeface="Calibri"/>
              </a:rPr>
              <a:t>		</a:t>
            </a:r>
            <a:r>
              <a:rPr lang="fr-FR" sz="1400" b="1" i="0" u="none" strike="noStrike" kern="1200" cap="none" spc="0" baseline="0" dirty="0">
                <a:solidFill>
                  <a:srgbClr val="000000"/>
                </a:solidFill>
                <a:uFillTx/>
                <a:latin typeface="Calibri"/>
              </a:rPr>
              <a:t>Le classement de l’</a:t>
            </a:r>
            <a:r>
              <a:rPr lang="fr-FR" sz="1400" b="1" i="0" u="none" strike="noStrike" kern="1200" cap="none" spc="0" baseline="0" dirty="0" err="1">
                <a:solidFill>
                  <a:srgbClr val="000000"/>
                </a:solidFill>
                <a:uFillTx/>
                <a:latin typeface="Calibri"/>
              </a:rPr>
              <a:t>ASFondettes</a:t>
            </a:r>
            <a:r>
              <a:rPr lang="fr-FR" sz="1400" b="1" i="0" u="none" strike="noStrike" kern="1200" cap="none" spc="0" baseline="0" dirty="0">
                <a:solidFill>
                  <a:srgbClr val="000000"/>
                </a:solidFill>
                <a:uFillTx/>
                <a:latin typeface="Calibri"/>
              </a:rPr>
              <a:t> athlétisme est le suivant pour les années 2018-2019 et 2020. </a:t>
            </a: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400" b="1" i="0" u="none" strike="noStrike" kern="1200" cap="none" spc="0" baseline="0" dirty="0">
              <a:solidFill>
                <a:srgbClr val="000000"/>
              </a:solidFill>
              <a:uFillTx/>
              <a:latin typeface="Calibri"/>
            </a:endParaRP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1400" b="1" i="0" u="none" strike="noStrike" kern="1200" cap="none" spc="0" baseline="0" dirty="0">
                <a:solidFill>
                  <a:srgbClr val="000000"/>
                </a:solidFill>
                <a:uFillTx/>
                <a:latin typeface="Calibri"/>
              </a:rPr>
              <a:t>2018:    Points FFA , 1011 pts . </a:t>
            </a: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1400" b="1" i="0" u="none" strike="noStrike" kern="1200" cap="none" spc="0" baseline="0" dirty="0">
                <a:solidFill>
                  <a:srgbClr val="000000"/>
                </a:solidFill>
                <a:uFillTx/>
                <a:latin typeface="Calibri"/>
              </a:rPr>
              <a:t>Département: 	6</a:t>
            </a:r>
            <a:r>
              <a:rPr lang="fr-FR" sz="1400" b="1" i="0" u="none" strike="noStrike" kern="1200" cap="none" spc="0" baseline="30000" dirty="0">
                <a:solidFill>
                  <a:srgbClr val="000000"/>
                </a:solidFill>
                <a:uFillTx/>
                <a:latin typeface="Calibri"/>
              </a:rPr>
              <a:t>ème</a:t>
            </a:r>
            <a:r>
              <a:rPr lang="fr-FR" sz="1400" b="1" i="0" u="none" strike="noStrike" kern="1200" cap="none" spc="0" baseline="0" dirty="0">
                <a:solidFill>
                  <a:srgbClr val="000000"/>
                </a:solidFill>
                <a:uFillTx/>
                <a:latin typeface="Calibri"/>
              </a:rPr>
              <a:t>/ 16 ; Région : 29</a:t>
            </a:r>
            <a:r>
              <a:rPr lang="fr-FR" sz="1400" b="1" i="0" u="none" strike="noStrike" kern="1200" cap="none" spc="0" baseline="30000" dirty="0">
                <a:solidFill>
                  <a:srgbClr val="000000"/>
                </a:solidFill>
                <a:uFillTx/>
                <a:latin typeface="Calibri"/>
              </a:rPr>
              <a:t>ème</a:t>
            </a:r>
            <a:r>
              <a:rPr lang="fr-FR" sz="1400" b="1" i="0" u="none" strike="noStrike" kern="1200" cap="none" spc="0" baseline="0" dirty="0">
                <a:solidFill>
                  <a:srgbClr val="000000"/>
                </a:solidFill>
                <a:uFillTx/>
                <a:latin typeface="Calibri"/>
              </a:rPr>
              <a:t> / 79 ; National : 483</a:t>
            </a:r>
            <a:r>
              <a:rPr lang="fr-FR" sz="1400" b="1" i="0" u="none" strike="noStrike" kern="1200" cap="none" spc="0" baseline="30000" dirty="0">
                <a:solidFill>
                  <a:srgbClr val="000000"/>
                </a:solidFill>
                <a:uFillTx/>
                <a:latin typeface="Calibri"/>
              </a:rPr>
              <a:t>ème</a:t>
            </a:r>
            <a:r>
              <a:rPr lang="fr-FR" sz="1400" b="1" i="0" u="none" strike="noStrike" kern="1200" cap="none" spc="0" baseline="0" dirty="0">
                <a:solidFill>
                  <a:srgbClr val="000000"/>
                </a:solidFill>
                <a:uFillTx/>
                <a:latin typeface="Calibri"/>
              </a:rPr>
              <a:t>/1987 clubs .    Voir la liste : </a:t>
            </a:r>
            <a:r>
              <a:rPr lang="fr-FR" sz="1400" b="1" i="0" u="none" strike="noStrike" kern="1200" cap="none" spc="0" baseline="0" dirty="0">
                <a:solidFill>
                  <a:srgbClr val="000000"/>
                </a:solidFill>
                <a:uFillTx/>
                <a:latin typeface="Calibri"/>
                <a:hlinkClick r:id="rId6"/>
              </a:rPr>
              <a:t>Athlètes classés 2018 </a:t>
            </a:r>
            <a:endParaRPr lang="fr-FR" sz="1400" b="1" i="0" u="none" strike="noStrike" kern="1200" cap="none" spc="0" baseline="0" dirty="0">
              <a:solidFill>
                <a:srgbClr val="000000"/>
              </a:solidFill>
              <a:uFillTx/>
              <a:latin typeface="Calibri"/>
            </a:endParaRP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400" b="1" i="0" u="none" strike="noStrike" kern="1200" cap="none" spc="0" baseline="0" dirty="0">
              <a:solidFill>
                <a:srgbClr val="000000"/>
              </a:solidFill>
              <a:uFillTx/>
              <a:latin typeface="Calibri"/>
            </a:endParaRP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1400" b="1" i="0" u="none" strike="noStrike" kern="1200" cap="none" spc="0" baseline="0" dirty="0">
                <a:solidFill>
                  <a:srgbClr val="000000"/>
                </a:solidFill>
                <a:uFillTx/>
                <a:latin typeface="Calibri"/>
              </a:rPr>
              <a:t>2019:    Points FFA , 1070 pts</a:t>
            </a: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1400" b="1" i="0" u="none" strike="noStrike" kern="1200" cap="none" spc="0" baseline="0" dirty="0">
                <a:solidFill>
                  <a:srgbClr val="000000"/>
                </a:solidFill>
                <a:uFillTx/>
                <a:latin typeface="Calibri"/>
              </a:rPr>
              <a:t>Département: 	6</a:t>
            </a:r>
            <a:r>
              <a:rPr lang="fr-FR" sz="1400" b="1" i="0" u="none" strike="noStrike" kern="1200" cap="none" spc="0" baseline="30000" dirty="0">
                <a:solidFill>
                  <a:srgbClr val="000000"/>
                </a:solidFill>
                <a:uFillTx/>
                <a:latin typeface="Calibri"/>
              </a:rPr>
              <a:t>ème</a:t>
            </a:r>
            <a:r>
              <a:rPr lang="fr-FR" sz="1400" b="1" i="0" u="none" strike="noStrike" kern="1200" cap="none" spc="0" baseline="0" dirty="0">
                <a:solidFill>
                  <a:srgbClr val="000000"/>
                </a:solidFill>
                <a:uFillTx/>
                <a:latin typeface="Calibri"/>
              </a:rPr>
              <a:t>/ 16 ; Région : 27</a:t>
            </a:r>
            <a:r>
              <a:rPr lang="fr-FR" sz="1400" b="1" i="0" u="none" strike="noStrike" kern="1200" cap="none" spc="0" baseline="30000" dirty="0">
                <a:solidFill>
                  <a:srgbClr val="000000"/>
                </a:solidFill>
                <a:uFillTx/>
                <a:latin typeface="Calibri"/>
              </a:rPr>
              <a:t>ème</a:t>
            </a:r>
            <a:r>
              <a:rPr lang="fr-FR" sz="1400" b="1" i="0" u="none" strike="noStrike" kern="1200" cap="none" spc="0" baseline="0" dirty="0">
                <a:solidFill>
                  <a:srgbClr val="000000"/>
                </a:solidFill>
                <a:uFillTx/>
                <a:latin typeface="Calibri"/>
              </a:rPr>
              <a:t> / 81 ; National : 477</a:t>
            </a:r>
            <a:r>
              <a:rPr lang="fr-FR" sz="1400" b="1" i="0" u="none" strike="noStrike" kern="1200" cap="none" spc="0" baseline="30000" dirty="0">
                <a:solidFill>
                  <a:srgbClr val="000000"/>
                </a:solidFill>
                <a:uFillTx/>
                <a:latin typeface="Calibri"/>
              </a:rPr>
              <a:t>ème</a:t>
            </a:r>
            <a:r>
              <a:rPr lang="fr-FR" sz="1400" b="1" i="0" u="none" strike="noStrike" kern="1200" cap="none" spc="0" baseline="0" dirty="0">
                <a:solidFill>
                  <a:srgbClr val="000000"/>
                </a:solidFill>
                <a:uFillTx/>
                <a:latin typeface="Calibri"/>
              </a:rPr>
              <a:t>/1990 clubs .    Voir la liste : </a:t>
            </a:r>
            <a:r>
              <a:rPr lang="fr-FR" sz="1400" b="1" i="0" u="none" strike="noStrike" kern="1200" cap="none" spc="0" baseline="0" dirty="0">
                <a:solidFill>
                  <a:srgbClr val="000000"/>
                </a:solidFill>
                <a:uFillTx/>
                <a:latin typeface="Calibri"/>
                <a:hlinkClick r:id="rId7"/>
              </a:rPr>
              <a:t>Athlètes classés 2019</a:t>
            </a:r>
            <a:endParaRPr lang="fr-FR" sz="1400" b="1" i="0" u="none" strike="noStrike" kern="1200" cap="none" spc="0" baseline="0" dirty="0">
              <a:solidFill>
                <a:srgbClr val="000000"/>
              </a:solidFill>
              <a:uFillTx/>
              <a:latin typeface="Calibri"/>
            </a:endParaRP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400" b="1" i="0" u="none" strike="noStrike" kern="1200" cap="none" spc="0" baseline="0" dirty="0">
              <a:solidFill>
                <a:srgbClr val="000000"/>
              </a:solidFill>
              <a:uFillTx/>
              <a:latin typeface="Calibri"/>
            </a:endParaRP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1400" b="1" i="0" u="none" strike="noStrike" kern="1200" cap="none" spc="0" baseline="0" dirty="0">
                <a:solidFill>
                  <a:srgbClr val="FF0000"/>
                </a:solidFill>
                <a:uFillTx/>
                <a:latin typeface="Calibri"/>
              </a:rPr>
              <a:t>2020:</a:t>
            </a:r>
            <a:r>
              <a:rPr lang="fr-FR" sz="1400" b="1" i="0" u="none" strike="noStrike" kern="1200" cap="none" spc="0" baseline="0" dirty="0">
                <a:solidFill>
                  <a:srgbClr val="000000"/>
                </a:solidFill>
                <a:uFillTx/>
                <a:latin typeface="Calibri"/>
              </a:rPr>
              <a:t>    Points FFA, 765 pts </a:t>
            </a: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1400" b="1" i="0" u="none" strike="noStrike" kern="1200" cap="none" spc="0" baseline="0" dirty="0">
                <a:solidFill>
                  <a:srgbClr val="000000"/>
                </a:solidFill>
                <a:uFillTx/>
                <a:latin typeface="Calibri"/>
              </a:rPr>
              <a:t>Département: 	4</a:t>
            </a:r>
            <a:r>
              <a:rPr lang="fr-FR" sz="1400" b="1" i="0" u="none" strike="noStrike" kern="1200" cap="none" spc="0" baseline="30000" dirty="0">
                <a:solidFill>
                  <a:srgbClr val="000000"/>
                </a:solidFill>
                <a:uFillTx/>
                <a:latin typeface="Calibri"/>
              </a:rPr>
              <a:t>ème</a:t>
            </a:r>
            <a:r>
              <a:rPr lang="fr-FR" sz="1400" b="1" i="0" u="none" strike="noStrike" kern="1200" cap="none" spc="0" baseline="0" dirty="0">
                <a:solidFill>
                  <a:srgbClr val="000000"/>
                </a:solidFill>
                <a:uFillTx/>
                <a:latin typeface="Calibri"/>
              </a:rPr>
              <a:t>/ 15 ; Région : 20</a:t>
            </a:r>
            <a:r>
              <a:rPr lang="fr-FR" sz="1400" b="1" i="0" u="none" strike="noStrike" kern="1200" cap="none" spc="0" baseline="30000" dirty="0">
                <a:solidFill>
                  <a:srgbClr val="000000"/>
                </a:solidFill>
                <a:uFillTx/>
                <a:latin typeface="Calibri"/>
              </a:rPr>
              <a:t>ème</a:t>
            </a:r>
            <a:r>
              <a:rPr lang="fr-FR" sz="1400" b="1" i="0" u="none" strike="noStrike" kern="1200" cap="none" spc="0" baseline="0" dirty="0">
                <a:solidFill>
                  <a:srgbClr val="000000"/>
                </a:solidFill>
                <a:uFillTx/>
                <a:latin typeface="Calibri"/>
              </a:rPr>
              <a:t> / 77 ; National : 415</a:t>
            </a:r>
            <a:r>
              <a:rPr lang="fr-FR" sz="1400" b="1" i="0" u="none" strike="noStrike" kern="1200" cap="none" spc="0" baseline="30000" dirty="0">
                <a:solidFill>
                  <a:srgbClr val="000000"/>
                </a:solidFill>
                <a:uFillTx/>
                <a:latin typeface="Calibri"/>
              </a:rPr>
              <a:t>ème</a:t>
            </a:r>
            <a:r>
              <a:rPr lang="fr-FR" sz="1400" b="1" i="0" u="none" strike="noStrike" kern="1200" cap="none" spc="0" baseline="0" dirty="0">
                <a:solidFill>
                  <a:srgbClr val="000000"/>
                </a:solidFill>
                <a:uFillTx/>
                <a:latin typeface="Calibri"/>
              </a:rPr>
              <a:t>/1963 clubs .    Voir la liste: </a:t>
            </a:r>
            <a:r>
              <a:rPr lang="fr-FR" sz="1400" b="1" i="0" u="none" strike="noStrike" kern="1200" cap="none" spc="0" baseline="0" dirty="0">
                <a:solidFill>
                  <a:srgbClr val="000000"/>
                </a:solidFill>
                <a:uFillTx/>
                <a:latin typeface="Calibri"/>
                <a:hlinkClick r:id="rId8"/>
              </a:rPr>
              <a:t>Athlètes classés 2020 </a:t>
            </a:r>
            <a:r>
              <a:rPr lang="fr-FR" sz="1400" b="1" i="0" u="none" strike="noStrike" kern="1200" cap="none" spc="0" baseline="0" dirty="0">
                <a:solidFill>
                  <a:srgbClr val="000000"/>
                </a:solidFill>
                <a:uFillTx/>
                <a:latin typeface="Calibri"/>
              </a:rPr>
              <a:t> </a:t>
            </a:r>
            <a:endParaRPr lang="fr-FR" sz="1000" b="0" i="0" u="none" strike="noStrike" kern="1200" cap="none" spc="0" baseline="0" dirty="0">
              <a:solidFill>
                <a:srgbClr val="000000"/>
              </a:solidFill>
              <a:uFillTx/>
              <a:latin typeface="Calibri"/>
            </a:endParaRP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1000" b="0" i="0" u="none" strike="noStrike" kern="1200" cap="none" spc="0" baseline="0" dirty="0">
                <a:solidFill>
                  <a:srgbClr val="000000"/>
                </a:solidFill>
                <a:uFillTx/>
                <a:latin typeface="Calibri"/>
              </a:rPr>
              <a:t>Les restrictions liées à la crise sanitaire du Covid 19, ont un impact important sur le classement final puisque de nombreuses compétitions ont été annulées, ne permettant pas la réalisation de performances.  </a:t>
            </a: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000" b="0" i="0" u="none" strike="noStrike" kern="1200" cap="none" spc="0" baseline="0" dirty="0">
              <a:solidFill>
                <a:srgbClr val="000000"/>
              </a:solidFill>
              <a:uFillTx/>
              <a:latin typeface="Calibri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kumimoji="0" lang="fr-FR" sz="1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2021:</a:t>
            </a:r>
            <a:r>
              <a:rPr kumimoji="0" lang="fr-FR" sz="1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   Points FFA, 668 pts (en Cours )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kumimoji="0" lang="fr-FR" sz="1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Département: 	4</a:t>
            </a:r>
            <a:r>
              <a:rPr kumimoji="0" lang="fr-FR" sz="1400" b="1" i="0" u="none" strike="noStrike" kern="1200" cap="none" spc="0" normalizeH="0" baseline="30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ème</a:t>
            </a:r>
            <a:r>
              <a:rPr kumimoji="0" lang="fr-FR" sz="1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/ 16 ; Région : 17</a:t>
            </a:r>
            <a:r>
              <a:rPr kumimoji="0" lang="fr-FR" sz="1400" b="1" i="0" u="none" strike="noStrike" kern="1200" cap="none" spc="0" normalizeH="0" baseline="30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ème</a:t>
            </a:r>
            <a:r>
              <a:rPr kumimoji="0" lang="fr-FR" sz="1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/ 79 ; National : 358</a:t>
            </a:r>
            <a:r>
              <a:rPr kumimoji="0" lang="fr-FR" sz="1400" b="1" i="0" u="none" strike="noStrike" kern="1200" cap="none" spc="0" normalizeH="0" baseline="30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ème</a:t>
            </a:r>
            <a:r>
              <a:rPr kumimoji="0" lang="fr-FR" sz="1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/1874 clubs .    Voir la liste: </a:t>
            </a:r>
            <a:r>
              <a:rPr kumimoji="0" lang="fr-FR" sz="1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  <a:hlinkClick r:id="rId9"/>
              </a:rPr>
              <a:t>Athlètes Classés 2021</a:t>
            </a:r>
            <a:endParaRPr kumimoji="0" lang="fr-FR" sz="1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kumimoji="0" lang="fr-FR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Les restrictions liées à la crise sanitaire du Covid 19, ont un impact important sur le classement final puisque de nombreuses compétitions ont été annulées, ne permettant pas la réalisation de performances.  </a:t>
            </a: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000" b="0" i="0" u="none" strike="noStrike" kern="1200" cap="none" spc="0" baseline="0" dirty="0">
              <a:solidFill>
                <a:srgbClr val="000000"/>
              </a:solidFill>
              <a:uFillTx/>
              <a:latin typeface="Calibri"/>
            </a:endParaRP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000" b="0" i="0" u="none" strike="noStrike" kern="1200" cap="none" spc="0" baseline="0" dirty="0">
              <a:solidFill>
                <a:srgbClr val="000000"/>
              </a:solidFill>
              <a:uFillTx/>
              <a:latin typeface="Calibri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B50B830-F6E6-4AAF-BE97-582418CE6ADB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8203" y="365129"/>
            <a:ext cx="10515600" cy="687811"/>
          </a:xfrm>
          <a:solidFill>
            <a:srgbClr val="00B050"/>
          </a:solidFill>
        </p:spPr>
        <p:txBody>
          <a:bodyPr anchorCtr="1"/>
          <a:lstStyle/>
          <a:p>
            <a:pPr lvl="0" algn="ctr"/>
            <a:r>
              <a:rPr lang="fr-FR" sz="2000" dirty="0">
                <a:latin typeface="Calibri"/>
              </a:rPr>
              <a:t>Evolution des licenciés et points</a:t>
            </a:r>
            <a:br>
              <a:rPr lang="fr-FR" sz="2000" dirty="0">
                <a:latin typeface="Calibri"/>
              </a:rPr>
            </a:br>
            <a:r>
              <a:rPr lang="fr-FR" sz="2000" b="1" dirty="0">
                <a:latin typeface="Calibri"/>
              </a:rPr>
              <a:t>2010 à 2021</a:t>
            </a:r>
          </a:p>
        </p:txBody>
      </p:sp>
      <p:graphicFrame>
        <p:nvGraphicFramePr>
          <p:cNvPr id="6" name="Espace réservé du contenu 6">
            <a:extLst>
              <a:ext uri="{FF2B5EF4-FFF2-40B4-BE49-F238E27FC236}">
                <a16:creationId xmlns:a16="http://schemas.microsoft.com/office/drawing/2014/main" id="{3320AAFF-BD20-4390-A4D4-D5EC1705FEB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63392545"/>
              </p:ext>
            </p:extLst>
          </p:nvPr>
        </p:nvGraphicFramePr>
        <p:xfrm>
          <a:off x="699654" y="1409988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 spd="slow" advTm="12000"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C79CD76-8D9E-45CE-AD23-40EB03F8F0BC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8203" y="365129"/>
            <a:ext cx="10515600" cy="669340"/>
          </a:xfrm>
          <a:solidFill>
            <a:srgbClr val="00B050"/>
          </a:solidFill>
        </p:spPr>
        <p:txBody>
          <a:bodyPr anchorCtr="1"/>
          <a:lstStyle/>
          <a:p>
            <a:pPr lvl="0" algn="ctr"/>
            <a:r>
              <a:rPr lang="fr-FR" sz="2000" b="1" dirty="0">
                <a:latin typeface="Calibri"/>
              </a:rPr>
              <a:t>Evolution du Classement du club en Indre et Loire et Ligue Centre Val de Loire</a:t>
            </a:r>
            <a:br>
              <a:rPr lang="fr-FR" sz="2000" b="1" dirty="0">
                <a:latin typeface="Calibri"/>
              </a:rPr>
            </a:br>
            <a:r>
              <a:rPr lang="fr-FR" sz="2000" b="1" dirty="0">
                <a:latin typeface="Calibri"/>
              </a:rPr>
              <a:t>1976 à 2021</a:t>
            </a:r>
          </a:p>
        </p:txBody>
      </p:sp>
      <p:graphicFrame>
        <p:nvGraphicFramePr>
          <p:cNvPr id="6" name="Espace réservé du contenu 8">
            <a:extLst>
              <a:ext uri="{FF2B5EF4-FFF2-40B4-BE49-F238E27FC236}">
                <a16:creationId xmlns:a16="http://schemas.microsoft.com/office/drawing/2014/main" id="{478B6274-8C74-403F-8585-0EB88A83439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10289729"/>
              </p:ext>
            </p:extLst>
          </p:nvPr>
        </p:nvGraphicFramePr>
        <p:xfrm>
          <a:off x="1355436" y="1409988"/>
          <a:ext cx="9617364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 spd="slow" advTm="12000"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52570C1-CFC7-429A-AB3E-7DD1C46A1163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9784" y="365129"/>
            <a:ext cx="10515600" cy="483370"/>
          </a:xfrm>
          <a:solidFill>
            <a:srgbClr val="00B050"/>
          </a:solidFill>
        </p:spPr>
        <p:txBody>
          <a:bodyPr anchorCtr="1"/>
          <a:lstStyle/>
          <a:p>
            <a:pPr lvl="0" algn="ctr"/>
            <a:r>
              <a:rPr lang="fr-FR" sz="2400" b="1"/>
              <a:t>Nos organisations 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10AD1DB3-E27A-4AE8-83CF-34922AB526D3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839784" y="914400"/>
            <a:ext cx="5157782" cy="483370"/>
          </a:xfrm>
        </p:spPr>
        <p:txBody>
          <a:bodyPr anchorCtr="1"/>
          <a:lstStyle/>
          <a:p>
            <a:pPr lvl="0" algn="ctr"/>
            <a:r>
              <a:rPr lang="fr-FR"/>
              <a:t>2018-2019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9D419FED-D930-4DE4-90C8-939505FA44E6}"/>
              </a:ext>
            </a:extLst>
          </p:cNvPr>
          <p:cNvSpPr txBox="1">
            <a:spLocks noGrp="1"/>
          </p:cNvSpPr>
          <p:nvPr>
            <p:ph type="body" idx="3"/>
          </p:nvPr>
        </p:nvSpPr>
        <p:spPr>
          <a:xfrm>
            <a:off x="839784" y="1672044"/>
            <a:ext cx="5157782" cy="4517611"/>
          </a:xfrm>
        </p:spPr>
        <p:txBody>
          <a:bodyPr anchor="t"/>
          <a:lstStyle/>
          <a:p>
            <a:pPr lvl="0">
              <a:lnSpc>
                <a:spcPct val="80000"/>
              </a:lnSpc>
            </a:pPr>
            <a:r>
              <a:rPr lang="fr-FR" sz="1200" dirty="0">
                <a:cs typeface="Times New Roman" pitchFamily="18"/>
              </a:rPr>
              <a:t>Le club a organisé , 4 compétitions pour cette saison avec de beaux </a:t>
            </a:r>
            <a:r>
              <a:rPr lang="fr-FR" sz="1200" dirty="0" err="1">
                <a:cs typeface="Times New Roman" pitchFamily="18"/>
              </a:rPr>
              <a:t>succés</a:t>
            </a:r>
            <a:r>
              <a:rPr lang="fr-FR" sz="1200" dirty="0">
                <a:cs typeface="Times New Roman" pitchFamily="18"/>
              </a:rPr>
              <a:t> : </a:t>
            </a:r>
          </a:p>
          <a:p>
            <a:pPr lvl="0">
              <a:lnSpc>
                <a:spcPct val="80000"/>
              </a:lnSpc>
            </a:pPr>
            <a:endParaRPr lang="fr-FR" sz="1200" dirty="0">
              <a:cs typeface="Times New Roman" pitchFamily="18"/>
            </a:endParaRPr>
          </a:p>
          <a:p>
            <a:pPr lvl="0">
              <a:lnSpc>
                <a:spcPct val="80000"/>
              </a:lnSpc>
            </a:pPr>
            <a:r>
              <a:rPr lang="fr-FR" sz="1200" dirty="0">
                <a:cs typeface="Times New Roman" pitchFamily="18"/>
              </a:rPr>
              <a:t>6 octobre 2018: réunion de rentrée des jeunes ,  157 athlètes de 7 à 14ans . </a:t>
            </a:r>
          </a:p>
          <a:p>
            <a:pPr lvl="0">
              <a:lnSpc>
                <a:spcPct val="80000"/>
              </a:lnSpc>
            </a:pPr>
            <a:endParaRPr lang="fr-FR" sz="1200" dirty="0">
              <a:cs typeface="Times New Roman" pitchFamily="18"/>
            </a:endParaRPr>
          </a:p>
          <a:p>
            <a:pPr lvl="0">
              <a:lnSpc>
                <a:spcPct val="80000"/>
              </a:lnSpc>
            </a:pPr>
            <a:r>
              <a:rPr lang="fr-FR" sz="1200" dirty="0">
                <a:cs typeface="Times New Roman" pitchFamily="18"/>
              </a:rPr>
              <a:t>26 mars 2019: 29èmes Foulées de Fondettes , 930 participants .</a:t>
            </a:r>
          </a:p>
          <a:p>
            <a:pPr lvl="0">
              <a:lnSpc>
                <a:spcPct val="80000"/>
              </a:lnSpc>
            </a:pPr>
            <a:endParaRPr lang="fr-FR" sz="1200" dirty="0">
              <a:cs typeface="Times New Roman" pitchFamily="18"/>
            </a:endParaRPr>
          </a:p>
          <a:p>
            <a:pPr lvl="0">
              <a:lnSpc>
                <a:spcPct val="80000"/>
              </a:lnSpc>
            </a:pPr>
            <a:r>
              <a:rPr lang="fr-FR" sz="1200" dirty="0">
                <a:cs typeface="Times New Roman" pitchFamily="18"/>
              </a:rPr>
              <a:t>25 mai 2019: Anim Athlé , 120 jeunes de 7 à 10 ans </a:t>
            </a:r>
          </a:p>
          <a:p>
            <a:pPr lvl="0">
              <a:lnSpc>
                <a:spcPct val="80000"/>
              </a:lnSpc>
            </a:pPr>
            <a:endParaRPr lang="fr-FR" sz="1200" dirty="0">
              <a:cs typeface="Times New Roman" pitchFamily="18"/>
            </a:endParaRPr>
          </a:p>
          <a:p>
            <a:pPr lvl="0">
              <a:lnSpc>
                <a:spcPct val="80000"/>
              </a:lnSpc>
            </a:pPr>
            <a:r>
              <a:rPr lang="fr-FR" sz="1200" dirty="0">
                <a:cs typeface="Times New Roman" pitchFamily="18"/>
              </a:rPr>
              <a:t>21 juin 2019: Soirée sauts et lancers , 35 participants  de minimes à masters. 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04A7729B-7665-4045-AA0C-F9A2F60510A6}"/>
              </a:ext>
            </a:extLst>
          </p:cNvPr>
          <p:cNvSpPr txBox="1">
            <a:spLocks noGrp="1"/>
          </p:cNvSpPr>
          <p:nvPr>
            <p:ph idx="2"/>
          </p:nvPr>
        </p:nvSpPr>
        <p:spPr>
          <a:xfrm>
            <a:off x="6254578" y="914400"/>
            <a:ext cx="5097633" cy="483370"/>
          </a:xfrm>
          <a:gradFill>
            <a:gsLst>
              <a:gs pos="0">
                <a:srgbClr val="F6F8FC"/>
              </a:gs>
              <a:gs pos="100000">
                <a:srgbClr val="ABC0E4"/>
              </a:gs>
            </a:gsLst>
            <a:lin ang="5400000"/>
          </a:gradFill>
        </p:spPr>
        <p:txBody>
          <a:bodyPr anchor="b" anchorCtr="1"/>
          <a:lstStyle/>
          <a:p>
            <a:pPr marL="0" lvl="0" indent="0" algn="ctr">
              <a:buNone/>
            </a:pPr>
            <a:r>
              <a:rPr lang="fr-FR" sz="2400" b="1" dirty="0"/>
              <a:t>2019-2021</a:t>
            </a:r>
          </a:p>
        </p:txBody>
      </p:sp>
      <p:sp>
        <p:nvSpPr>
          <p:cNvPr id="6" name="ZoneTexte 8">
            <a:extLst>
              <a:ext uri="{FF2B5EF4-FFF2-40B4-BE49-F238E27FC236}">
                <a16:creationId xmlns:a16="http://schemas.microsoft.com/office/drawing/2014/main" id="{1555D242-2ED3-4C0B-A756-7D81CB60AC63}"/>
              </a:ext>
            </a:extLst>
          </p:cNvPr>
          <p:cNvSpPr txBox="1"/>
          <p:nvPr/>
        </p:nvSpPr>
        <p:spPr>
          <a:xfrm>
            <a:off x="6254578" y="1472378"/>
            <a:ext cx="5097633" cy="3231654"/>
          </a:xfrm>
          <a:prstGeom prst="rect">
            <a:avLst/>
          </a:prstGeom>
          <a:blipFill>
            <a:blip r:embed="rId2">
              <a:alphaModFix amt="59000"/>
            </a:blip>
            <a:tile sx="100000" sy="100000" algn="tl"/>
          </a:blipFill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1200" b="1" i="0" u="none" strike="noStrike" kern="1200" cap="none" spc="0" baseline="0" dirty="0">
                <a:solidFill>
                  <a:srgbClr val="000000"/>
                </a:solidFill>
                <a:uFillTx/>
                <a:latin typeface="Calibri"/>
              </a:rPr>
              <a:t>Pour cette saison , beaucoup de frustration avec les annulations des 30èmes Foulées de Fondettes , et de l’Anim Athlé. </a:t>
            </a: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200" b="1" i="0" u="none" strike="noStrike" kern="1200" cap="none" spc="0" baseline="0" dirty="0">
              <a:solidFill>
                <a:srgbClr val="000000"/>
              </a:solidFill>
              <a:uFillTx/>
              <a:latin typeface="Calibri"/>
            </a:endParaRP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1200" b="1" i="0" u="none" strike="noStrike" kern="1200" cap="none" spc="0" baseline="0" dirty="0">
                <a:solidFill>
                  <a:srgbClr val="000000"/>
                </a:solidFill>
                <a:uFillTx/>
                <a:latin typeface="Calibri"/>
              </a:rPr>
              <a:t>En début de saison nous avons organisé  avec réussite : </a:t>
            </a: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200" b="1" i="0" u="none" strike="noStrike" kern="1200" cap="none" spc="0" baseline="0" dirty="0">
              <a:solidFill>
                <a:srgbClr val="000000"/>
              </a:solidFill>
              <a:uFillTx/>
              <a:latin typeface="Calibri"/>
            </a:endParaRP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1200" b="1" i="0" u="none" strike="noStrike" kern="1200" cap="none" spc="0" baseline="0" dirty="0">
                <a:solidFill>
                  <a:srgbClr val="000000"/>
                </a:solidFill>
                <a:uFillTx/>
                <a:latin typeface="Calibri"/>
              </a:rPr>
              <a:t>5 octobre 2019: </a:t>
            </a:r>
            <a:r>
              <a:rPr lang="fr-FR" sz="1200" b="1" i="0" u="none" strike="noStrike" kern="1200" cap="none" spc="0" baseline="0" dirty="0">
                <a:solidFill>
                  <a:srgbClr val="000000"/>
                </a:solidFill>
                <a:uFillTx/>
                <a:latin typeface="Calibri"/>
                <a:cs typeface="Times New Roman" pitchFamily="18"/>
              </a:rPr>
              <a:t>réunion de rentrée des jeunes ,  220 athlètes de 7 à 14ans . </a:t>
            </a: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200" b="1" i="0" u="none" strike="noStrike" kern="1200" cap="none" spc="0" baseline="0" dirty="0">
              <a:solidFill>
                <a:srgbClr val="000000"/>
              </a:solidFill>
              <a:uFillTx/>
              <a:latin typeface="Calibri"/>
              <a:cs typeface="Times New Roman" pitchFamily="18"/>
            </a:endParaRP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1200" b="1" i="0" u="none" strike="noStrike" kern="1200" cap="none" spc="0" baseline="0" dirty="0">
                <a:solidFill>
                  <a:srgbClr val="000000"/>
                </a:solidFill>
                <a:uFillTx/>
                <a:latin typeface="Calibri"/>
                <a:cs typeface="Times New Roman" pitchFamily="18"/>
              </a:rPr>
              <a:t>23 novembre 2019: 1ére Nordique Fondettoise, 151 participants </a:t>
            </a: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200" b="1" i="0" u="none" strike="noStrike" kern="1200" cap="none" spc="0" baseline="0" dirty="0">
              <a:solidFill>
                <a:srgbClr val="000000"/>
              </a:solidFill>
              <a:uFillTx/>
              <a:latin typeface="Calibri"/>
              <a:cs typeface="Times New Roman" pitchFamily="18"/>
            </a:endParaRP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1200" b="1" i="0" u="none" strike="noStrike" kern="1200" cap="none" spc="0" baseline="0" dirty="0">
                <a:solidFill>
                  <a:srgbClr val="000000"/>
                </a:solidFill>
                <a:uFillTx/>
                <a:latin typeface="Calibri"/>
                <a:cs typeface="Times New Roman" pitchFamily="18"/>
              </a:rPr>
              <a:t>Et pour relancer un peu l’athlé après le confinement : </a:t>
            </a: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200" b="1" i="0" u="none" strike="noStrike" kern="1200" cap="none" spc="0" baseline="0" dirty="0">
              <a:solidFill>
                <a:srgbClr val="000000"/>
              </a:solidFill>
              <a:uFillTx/>
              <a:latin typeface="Calibri"/>
              <a:cs typeface="Times New Roman" pitchFamily="18"/>
            </a:endParaRP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1200" b="1" i="0" u="none" strike="noStrike" kern="1200" cap="none" spc="0" baseline="0" dirty="0">
                <a:solidFill>
                  <a:srgbClr val="000000"/>
                </a:solidFill>
                <a:uFillTx/>
                <a:latin typeface="Calibri"/>
                <a:cs typeface="Times New Roman" pitchFamily="18"/>
              </a:rPr>
              <a:t>28 août 2020: Soirée sauts et lancers , 12 participants. </a:t>
            </a:r>
            <a:endParaRPr lang="fr-FR" sz="1200" b="1" i="0" u="none" strike="noStrike" kern="1200" cap="none" spc="0" baseline="0" dirty="0">
              <a:solidFill>
                <a:srgbClr val="000000"/>
              </a:solidFill>
              <a:uFillTx/>
              <a:latin typeface="Calibri"/>
            </a:endParaRP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200" b="1" i="0" u="none" strike="noStrike" kern="1200" cap="none" spc="0" baseline="0" dirty="0">
              <a:solidFill>
                <a:srgbClr val="000000"/>
              </a:solidFill>
              <a:uFillTx/>
              <a:latin typeface="Calibri"/>
            </a:endParaRP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1200" b="1" dirty="0">
                <a:solidFill>
                  <a:srgbClr val="000000"/>
                </a:solidFill>
                <a:latin typeface="Calibri"/>
              </a:rPr>
              <a:t>3 stages benjamins et minimes G et F   , 10 à 15 enfants à chaque fois ( Toussaint, Février , Pâques ) + Journée Ecole d’athlé . </a:t>
            </a: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200" b="1" i="0" u="none" strike="noStrike" kern="1200" cap="none" spc="0" baseline="0" dirty="0">
              <a:solidFill>
                <a:srgbClr val="000000"/>
              </a:solidFill>
              <a:uFillTx/>
              <a:latin typeface="Calibri"/>
            </a:endParaRP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1200" b="1" dirty="0">
                <a:solidFill>
                  <a:srgbClr val="000000"/>
                </a:solidFill>
                <a:latin typeface="Calibri"/>
              </a:rPr>
              <a:t>3 organisations internes Hors Stade ( Relais, Safari, Trail Biathlon) </a:t>
            </a:r>
            <a:endParaRPr lang="fr-FR" sz="1200" b="1" i="0" u="none" strike="noStrike" kern="1200" cap="none" spc="0" baseline="0" dirty="0">
              <a:solidFill>
                <a:srgbClr val="000000"/>
              </a:solidFill>
              <a:uFillTx/>
              <a:latin typeface="Calibri"/>
            </a:endParaRPr>
          </a:p>
        </p:txBody>
      </p:sp>
      <p:pic>
        <p:nvPicPr>
          <p:cNvPr id="7" name="Image 10">
            <a:extLst>
              <a:ext uri="{FF2B5EF4-FFF2-40B4-BE49-F238E27FC236}">
                <a16:creationId xmlns:a16="http://schemas.microsoft.com/office/drawing/2014/main" id="{B6432841-8A31-4A0B-AFFE-BCB5CA28208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57011" y="4239140"/>
            <a:ext cx="2924452" cy="1950515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8" name="Espace réservé du contenu 14">
            <a:extLst>
              <a:ext uri="{FF2B5EF4-FFF2-40B4-BE49-F238E27FC236}">
                <a16:creationId xmlns:a16="http://schemas.microsoft.com/office/drawing/2014/main" id="{45C5CC15-D13A-4D34-A7AC-06C2E7490B7E}"/>
              </a:ext>
            </a:extLst>
          </p:cNvPr>
          <p:cNvPicPr>
            <a:picLocks noGrp="1" noChangeAspect="1"/>
          </p:cNvPicPr>
          <p:nvPr>
            <p:ph idx="4"/>
          </p:nvPr>
        </p:nvPicPr>
        <p:blipFill>
          <a:blip r:embed="rId4"/>
          <a:stretch>
            <a:fillRect/>
          </a:stretch>
        </p:blipFill>
        <p:spPr>
          <a:xfrm>
            <a:off x="7439710" y="4689300"/>
            <a:ext cx="2968352" cy="1978898"/>
          </a:xfr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1049</TotalTime>
  <Words>2522</Words>
  <Application>Microsoft Office PowerPoint</Application>
  <PresentationFormat>Grand écran</PresentationFormat>
  <Paragraphs>387</Paragraphs>
  <Slides>9</Slides>
  <Notes>3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Thème Office</vt:lpstr>
      <vt:lpstr>Bilan sportif  Saisons 2018-2019 et 2019-2021</vt:lpstr>
      <vt:lpstr>Participation et qualification niveau National</vt:lpstr>
      <vt:lpstr>Participation et qualification niveau Interrégional ,Régional, Départemental  </vt:lpstr>
      <vt:lpstr>Les équipes du club </vt:lpstr>
      <vt:lpstr>Records du club battus , égalés ou établis en 2019-2021 </vt:lpstr>
      <vt:lpstr>Le classement du club</vt:lpstr>
      <vt:lpstr>Evolution des licenciés et points 2010 à 2021</vt:lpstr>
      <vt:lpstr>Evolution du Classement du club en Indre et Loire et Ligue Centre Val de Loire 1976 à 2021</vt:lpstr>
      <vt:lpstr>Nos organisations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Bilan sportif</dc:title>
  <dc:creator>Nadège Bouvet</dc:creator>
  <cp:lastModifiedBy>Nadège Bouvet</cp:lastModifiedBy>
  <cp:revision>51</cp:revision>
  <cp:lastPrinted>2021-06-17T14:14:39Z</cp:lastPrinted>
  <dcterms:created xsi:type="dcterms:W3CDTF">2020-10-31T17:55:12Z</dcterms:created>
  <dcterms:modified xsi:type="dcterms:W3CDTF">2021-06-17T14:19:22Z</dcterms:modified>
</cp:coreProperties>
</file>